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440988" cy="15122525"/>
  <p:notesSz cx="9926638" cy="14355763"/>
  <p:defaultTextStyle>
    <a:defPPr>
      <a:defRPr lang="ko-KR"/>
    </a:defPPr>
    <a:lvl1pPr marL="0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200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0400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0599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0798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0997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1197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1397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1597" algn="l" defTabSz="1460400" rtl="0" eaLnBrk="1" latinLnBrk="1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3240" y="72"/>
      </p:cViewPr>
      <p:guideLst>
        <p:guide orient="horz" pos="4763"/>
        <p:guide pos="32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5/10/relationships/revisionInfo" Target="revisionInfo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52C8F1E2-B8C0-47FA-9922-400CC8E4297F}" type="datetimeFigureOut">
              <a:rPr lang="ko-KR" altLang="en-US" smtClean="0"/>
              <a:t>2017-05-25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1793875"/>
            <a:ext cx="3344862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E5B0B43C-E7D6-4444-B103-8DAC786AD4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36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B43C-E7D6-4444-B103-8DAC786AD4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1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4697789"/>
            <a:ext cx="8874840" cy="32415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8569431"/>
            <a:ext cx="7308692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52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48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677287" y="808637"/>
            <a:ext cx="1761917" cy="1720187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1539" y="808637"/>
            <a:ext cx="5111734" cy="1720187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77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38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9717625"/>
            <a:ext cx="8874840" cy="3003501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6409575"/>
            <a:ext cx="887484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020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0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1905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07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09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11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113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415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73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1540" y="4704788"/>
            <a:ext cx="3436825" cy="1330572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02382" y="4704788"/>
            <a:ext cx="3436825" cy="1330572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42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50" y="605603"/>
            <a:ext cx="9396889" cy="252042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2" y="3385065"/>
            <a:ext cx="4613249" cy="141073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200" indent="0">
              <a:buNone/>
              <a:defRPr sz="3200" b="1"/>
            </a:lvl2pPr>
            <a:lvl3pPr marL="1460400" indent="0">
              <a:buNone/>
              <a:defRPr sz="2900" b="1"/>
            </a:lvl3pPr>
            <a:lvl4pPr marL="2190599" indent="0">
              <a:buNone/>
              <a:defRPr sz="2400" b="1"/>
            </a:lvl4pPr>
            <a:lvl5pPr marL="2920798" indent="0">
              <a:buNone/>
              <a:defRPr sz="2400" b="1"/>
            </a:lvl5pPr>
            <a:lvl6pPr marL="3650997" indent="0">
              <a:buNone/>
              <a:defRPr sz="2400" b="1"/>
            </a:lvl6pPr>
            <a:lvl7pPr marL="4381197" indent="0">
              <a:buNone/>
              <a:defRPr sz="2400" b="1"/>
            </a:lvl7pPr>
            <a:lvl8pPr marL="5111397" indent="0">
              <a:buNone/>
              <a:defRPr sz="2400" b="1"/>
            </a:lvl8pPr>
            <a:lvl9pPr marL="5841597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052" y="4795800"/>
            <a:ext cx="4613249" cy="871295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80" y="3385065"/>
            <a:ext cx="4615061" cy="141073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200" indent="0">
              <a:buNone/>
              <a:defRPr sz="3200" b="1"/>
            </a:lvl2pPr>
            <a:lvl3pPr marL="1460400" indent="0">
              <a:buNone/>
              <a:defRPr sz="2900" b="1"/>
            </a:lvl3pPr>
            <a:lvl4pPr marL="2190599" indent="0">
              <a:buNone/>
              <a:defRPr sz="2400" b="1"/>
            </a:lvl4pPr>
            <a:lvl5pPr marL="2920798" indent="0">
              <a:buNone/>
              <a:defRPr sz="2400" b="1"/>
            </a:lvl5pPr>
            <a:lvl6pPr marL="3650997" indent="0">
              <a:buNone/>
              <a:defRPr sz="2400" b="1"/>
            </a:lvl6pPr>
            <a:lvl7pPr marL="4381197" indent="0">
              <a:buNone/>
              <a:defRPr sz="2400" b="1"/>
            </a:lvl7pPr>
            <a:lvl8pPr marL="5111397" indent="0">
              <a:buNone/>
              <a:defRPr sz="2400" b="1"/>
            </a:lvl8pPr>
            <a:lvl9pPr marL="5841597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80" y="4795800"/>
            <a:ext cx="4615061" cy="871295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62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758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069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52" y="602102"/>
            <a:ext cx="3435013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2138" y="602104"/>
            <a:ext cx="5836803" cy="129066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052" y="3164532"/>
            <a:ext cx="3435013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0200" indent="0">
              <a:buNone/>
              <a:defRPr sz="1900"/>
            </a:lvl2pPr>
            <a:lvl3pPr marL="1460400" indent="0">
              <a:buNone/>
              <a:defRPr sz="1500"/>
            </a:lvl3pPr>
            <a:lvl4pPr marL="2190599" indent="0">
              <a:buNone/>
              <a:defRPr sz="1500"/>
            </a:lvl4pPr>
            <a:lvl5pPr marL="2920798" indent="0">
              <a:buNone/>
              <a:defRPr sz="1500"/>
            </a:lvl5pPr>
            <a:lvl6pPr marL="3650997" indent="0">
              <a:buNone/>
              <a:defRPr sz="1500"/>
            </a:lvl6pPr>
            <a:lvl7pPr marL="4381197" indent="0">
              <a:buNone/>
              <a:defRPr sz="1500"/>
            </a:lvl7pPr>
            <a:lvl8pPr marL="5111397" indent="0">
              <a:buNone/>
              <a:defRPr sz="1500"/>
            </a:lvl8pPr>
            <a:lvl9pPr marL="5841597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506" y="10585769"/>
            <a:ext cx="6264593" cy="124971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506" y="1351225"/>
            <a:ext cx="6264593" cy="9073515"/>
          </a:xfrm>
        </p:spPr>
        <p:txBody>
          <a:bodyPr/>
          <a:lstStyle>
            <a:lvl1pPr marL="0" indent="0">
              <a:buNone/>
              <a:defRPr sz="5100"/>
            </a:lvl1pPr>
            <a:lvl2pPr marL="730200" indent="0">
              <a:buNone/>
              <a:defRPr sz="4400"/>
            </a:lvl2pPr>
            <a:lvl3pPr marL="1460400" indent="0">
              <a:buNone/>
              <a:defRPr sz="3800"/>
            </a:lvl3pPr>
            <a:lvl4pPr marL="2190599" indent="0">
              <a:buNone/>
              <a:defRPr sz="3200"/>
            </a:lvl4pPr>
            <a:lvl5pPr marL="2920798" indent="0">
              <a:buNone/>
              <a:defRPr sz="3200"/>
            </a:lvl5pPr>
            <a:lvl6pPr marL="3650997" indent="0">
              <a:buNone/>
              <a:defRPr sz="3200"/>
            </a:lvl6pPr>
            <a:lvl7pPr marL="4381197" indent="0">
              <a:buNone/>
              <a:defRPr sz="3200"/>
            </a:lvl7pPr>
            <a:lvl8pPr marL="5111397" indent="0">
              <a:buNone/>
              <a:defRPr sz="3200"/>
            </a:lvl8pPr>
            <a:lvl9pPr marL="5841597" indent="0">
              <a:buNone/>
              <a:defRPr sz="32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506" y="11835480"/>
            <a:ext cx="6264593" cy="1774794"/>
          </a:xfrm>
        </p:spPr>
        <p:txBody>
          <a:bodyPr/>
          <a:lstStyle>
            <a:lvl1pPr marL="0" indent="0">
              <a:buNone/>
              <a:defRPr sz="2300"/>
            </a:lvl1pPr>
            <a:lvl2pPr marL="730200" indent="0">
              <a:buNone/>
              <a:defRPr sz="1900"/>
            </a:lvl2pPr>
            <a:lvl3pPr marL="1460400" indent="0">
              <a:buNone/>
              <a:defRPr sz="1500"/>
            </a:lvl3pPr>
            <a:lvl4pPr marL="2190599" indent="0">
              <a:buNone/>
              <a:defRPr sz="1500"/>
            </a:lvl4pPr>
            <a:lvl5pPr marL="2920798" indent="0">
              <a:buNone/>
              <a:defRPr sz="1500"/>
            </a:lvl5pPr>
            <a:lvl6pPr marL="3650997" indent="0">
              <a:buNone/>
              <a:defRPr sz="1500"/>
            </a:lvl6pPr>
            <a:lvl7pPr marL="4381197" indent="0">
              <a:buNone/>
              <a:defRPr sz="1500"/>
            </a:lvl7pPr>
            <a:lvl8pPr marL="5111397" indent="0">
              <a:buNone/>
              <a:defRPr sz="1500"/>
            </a:lvl8pPr>
            <a:lvl9pPr marL="5841597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058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0" y="605603"/>
            <a:ext cx="9396889" cy="2520421"/>
          </a:xfrm>
          <a:prstGeom prst="rect">
            <a:avLst/>
          </a:prstGeom>
        </p:spPr>
        <p:txBody>
          <a:bodyPr vert="horz" lIns="146040" tIns="73021" rIns="146040" bIns="73021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0" y="3528593"/>
            <a:ext cx="9396889" cy="9980167"/>
          </a:xfrm>
          <a:prstGeom prst="rect">
            <a:avLst/>
          </a:prstGeom>
        </p:spPr>
        <p:txBody>
          <a:bodyPr vert="horz" lIns="146040" tIns="73021" rIns="146040" bIns="7302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14016343"/>
            <a:ext cx="2436231" cy="805134"/>
          </a:xfrm>
          <a:prstGeom prst="rect">
            <a:avLst/>
          </a:prstGeom>
        </p:spPr>
        <p:txBody>
          <a:bodyPr vert="horz" lIns="146040" tIns="73021" rIns="146040" bIns="7302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2377-FDE1-4785-964E-5DB72439540E}" type="datetimeFigureOut">
              <a:rPr lang="ko-KR" altLang="en-US" smtClean="0"/>
              <a:t>2017-05-25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38" y="14016343"/>
            <a:ext cx="3306313" cy="805134"/>
          </a:xfrm>
          <a:prstGeom prst="rect">
            <a:avLst/>
          </a:prstGeom>
        </p:spPr>
        <p:txBody>
          <a:bodyPr vert="horz" lIns="146040" tIns="73021" rIns="146040" bIns="7302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8" y="14016343"/>
            <a:ext cx="2436231" cy="805134"/>
          </a:xfrm>
          <a:prstGeom prst="rect">
            <a:avLst/>
          </a:prstGeom>
        </p:spPr>
        <p:txBody>
          <a:bodyPr vert="horz" lIns="146040" tIns="73021" rIns="146040" bIns="7302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AC79-C2B4-4D3E-95EC-B8458C74214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1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0400" rtl="0" eaLnBrk="1" latinLnBrk="1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7650" indent="-547650" algn="l" defTabSz="1460400" rtl="0" eaLnBrk="1" latinLnBrk="1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6574" indent="-456374" algn="l" defTabSz="1460400" rtl="0" eaLnBrk="1" latinLnBrk="1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500" indent="-365099" algn="l" defTabSz="1460400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5697" indent="-365099" algn="l" defTabSz="1460400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85897" indent="-365099" algn="l" defTabSz="1460400" rtl="0" eaLnBrk="1" latinLnBrk="1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6098" indent="-365099" algn="l" defTabSz="1460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46298" indent="-365099" algn="l" defTabSz="1460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76496" indent="-365099" algn="l" defTabSz="1460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06697" indent="-365099" algn="l" defTabSz="1460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0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400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0599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0798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0997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1197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1397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1597" algn="l" defTabSz="1460400" rtl="0" eaLnBrk="1" latinLnBrk="1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251" y="3530153"/>
            <a:ext cx="10492054" cy="5715926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b="-26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7" rIns="104333" bIns="52167" spcCol="0"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 descr="C:\Users\k\Desktop\엄휴먼 재단로고(가로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36" y="547193"/>
            <a:ext cx="2953630" cy="7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4"/>
          <p:cNvSpPr>
            <a:spLocks noChangeArrowheads="1"/>
          </p:cNvSpPr>
          <p:nvPr/>
        </p:nvSpPr>
        <p:spPr bwMode="auto">
          <a:xfrm rot="10800000">
            <a:off x="1775016" y="2023029"/>
            <a:ext cx="7380214" cy="125267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>
            <a:outerShdw blurRad="1270000" dist="2540000" dir="21540000" sx="165000" sy="165000" algn="ctr" rotWithShape="0">
              <a:srgbClr val="000000">
                <a:alpha val="39000"/>
              </a:srgbClr>
            </a:outerShdw>
            <a:reflection blurRad="1104900" stA="34000" endPos="65000" dist="749300" dir="5400000" sy="-100000" algn="bl" rotWithShape="0"/>
          </a:effectLst>
        </p:spPr>
        <p:txBody>
          <a:bodyPr rot="10800000" wrap="none" lIns="104333" tIns="52167" rIns="104333" bIns="52167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3330" latinLnBrk="0">
              <a:defRPr/>
            </a:pPr>
            <a:r>
              <a:rPr lang="ko-KR" altLang="en-US" sz="3700" b="1" kern="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네팔에서 샘솟는 희망</a:t>
            </a:r>
            <a:endParaRPr lang="en-US" altLang="ko-KR" sz="3700" b="1" kern="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ctr" defTabSz="1043330" latinLnBrk="0">
              <a:defRPr/>
            </a:pPr>
            <a:r>
              <a:rPr lang="ko-KR" altLang="en-US" sz="5000" b="1" kern="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휴먼스쿨 해외 봉사자 모집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0" y="536860"/>
            <a:ext cx="2917760" cy="729588"/>
          </a:xfrm>
          <a:prstGeom prst="rect">
            <a:avLst/>
          </a:prstGeom>
        </p:spPr>
      </p:pic>
      <p:sp>
        <p:nvSpPr>
          <p:cNvPr id="106" name="대각선 방향의 모서리가 잘린 사각형 150"/>
          <p:cNvSpPr/>
          <p:nvPr/>
        </p:nvSpPr>
        <p:spPr>
          <a:xfrm>
            <a:off x="332440" y="9926654"/>
            <a:ext cx="1739215" cy="391288"/>
          </a:xfrm>
          <a:prstGeom prst="snip2DiagRect">
            <a:avLst/>
          </a:prstGeom>
          <a:solidFill>
            <a:srgbClr val="0295D0"/>
          </a:solidFill>
          <a:ln w="12700" algn="ctr">
            <a:noFill/>
            <a:miter lim="800000"/>
            <a:headEnd/>
            <a:tailEnd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4333" tIns="41076" rIns="104333" bIns="41076" anchor="ctr" anchorCtr="0"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marL="0" lvl="1" indent="-103247" algn="ctr" defTabSz="998048" eaLnBrk="0" latinLnBrk="0" hangingPunct="0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6444739" algn="l"/>
              </a:tabLst>
              <a:defRPr/>
            </a:pPr>
            <a:r>
              <a:rPr lang="ko-KR" altLang="en-US" sz="2100" b="1" kern="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  <a:sym typeface="Monotype Sorts"/>
              </a:rPr>
              <a:t>모집 및 선발</a:t>
            </a:r>
          </a:p>
        </p:txBody>
      </p:sp>
      <p:sp>
        <p:nvSpPr>
          <p:cNvPr id="109" name="Text Box 49"/>
          <p:cNvSpPr txBox="1">
            <a:spLocks noChangeArrowheads="1"/>
          </p:cNvSpPr>
          <p:nvPr/>
        </p:nvSpPr>
        <p:spPr bwMode="auto">
          <a:xfrm>
            <a:off x="797809" y="10527631"/>
            <a:ext cx="40716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모집기간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2017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년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5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월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24(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수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)~6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월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30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일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(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금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)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10" name="AutoShape 50"/>
          <p:cNvSpPr>
            <a:spLocks noChangeAspect="1" noChangeArrowheads="1"/>
          </p:cNvSpPr>
          <p:nvPr/>
        </p:nvSpPr>
        <p:spPr bwMode="auto">
          <a:xfrm>
            <a:off x="427223" y="10544969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1</a:t>
            </a:r>
          </a:p>
        </p:txBody>
      </p:sp>
      <p:sp>
        <p:nvSpPr>
          <p:cNvPr id="111" name="Text Box 49"/>
          <p:cNvSpPr txBox="1">
            <a:spLocks noChangeArrowheads="1"/>
          </p:cNvSpPr>
          <p:nvPr/>
        </p:nvSpPr>
        <p:spPr bwMode="auto">
          <a:xfrm>
            <a:off x="797808" y="11007002"/>
            <a:ext cx="41245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모집대상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중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•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고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•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대학생 누구나 지원 가능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12" name="AutoShape 50"/>
          <p:cNvSpPr>
            <a:spLocks noChangeAspect="1" noChangeArrowheads="1"/>
          </p:cNvSpPr>
          <p:nvPr/>
        </p:nvSpPr>
        <p:spPr bwMode="auto">
          <a:xfrm>
            <a:off x="427223" y="11039234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2</a:t>
            </a:r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797809" y="11486374"/>
            <a:ext cx="20085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모집인원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17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명 내외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14" name="AutoShape 50"/>
          <p:cNvSpPr>
            <a:spLocks noChangeAspect="1" noChangeArrowheads="1"/>
          </p:cNvSpPr>
          <p:nvPr/>
        </p:nvSpPr>
        <p:spPr bwMode="auto">
          <a:xfrm>
            <a:off x="427223" y="11517650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3</a:t>
            </a:r>
          </a:p>
        </p:txBody>
      </p:sp>
      <p:sp>
        <p:nvSpPr>
          <p:cNvPr id="115" name="Text Box 49"/>
          <p:cNvSpPr txBox="1">
            <a:spLocks noChangeArrowheads="1"/>
          </p:cNvSpPr>
          <p:nvPr/>
        </p:nvSpPr>
        <p:spPr bwMode="auto">
          <a:xfrm>
            <a:off x="813934" y="12972395"/>
            <a:ext cx="438742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접수방법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은행동청소년문화의집 홈페이지</a:t>
            </a:r>
            <a:endParaRPr lang="en-US" altLang="ko-KR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                 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공지사항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,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신청서 다운로드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,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작성 후</a:t>
            </a:r>
            <a:endParaRPr lang="en-US" altLang="ko-KR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                  이메일 접수 </a:t>
            </a:r>
            <a:r>
              <a:rPr lang="en-US" altLang="ko-K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yijink74@naver.com</a:t>
            </a:r>
          </a:p>
        </p:txBody>
      </p:sp>
      <p:sp>
        <p:nvSpPr>
          <p:cNvPr id="116" name="AutoShape 50"/>
          <p:cNvSpPr>
            <a:spLocks noChangeAspect="1" noChangeArrowheads="1"/>
          </p:cNvSpPr>
          <p:nvPr/>
        </p:nvSpPr>
        <p:spPr bwMode="auto">
          <a:xfrm>
            <a:off x="443348" y="12993717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5</a:t>
            </a:r>
          </a:p>
        </p:txBody>
      </p:sp>
      <p:sp>
        <p:nvSpPr>
          <p:cNvPr id="117" name="Text Box 49"/>
          <p:cNvSpPr txBox="1">
            <a:spLocks noChangeArrowheads="1"/>
          </p:cNvSpPr>
          <p:nvPr/>
        </p:nvSpPr>
        <p:spPr bwMode="auto">
          <a:xfrm>
            <a:off x="813933" y="13991593"/>
            <a:ext cx="4422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문 의 처 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은행동청소년문화의집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031-729-9914</a:t>
            </a:r>
          </a:p>
          <a:p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                 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담당자 김무진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(010-5215-4942)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18" name="AutoShape 50"/>
          <p:cNvSpPr>
            <a:spLocks noChangeAspect="1" noChangeArrowheads="1"/>
          </p:cNvSpPr>
          <p:nvPr/>
        </p:nvSpPr>
        <p:spPr bwMode="auto">
          <a:xfrm>
            <a:off x="443348" y="13997731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6</a:t>
            </a:r>
          </a:p>
        </p:txBody>
      </p:sp>
      <p:sp>
        <p:nvSpPr>
          <p:cNvPr id="119" name="대각선 방향의 모서리가 잘린 사각형 150"/>
          <p:cNvSpPr/>
          <p:nvPr/>
        </p:nvSpPr>
        <p:spPr>
          <a:xfrm>
            <a:off x="5573926" y="10052222"/>
            <a:ext cx="1739215" cy="391288"/>
          </a:xfrm>
          <a:prstGeom prst="snip2DiagRect">
            <a:avLst/>
          </a:prstGeom>
          <a:solidFill>
            <a:srgbClr val="0295D0"/>
          </a:solidFill>
          <a:ln w="12700" algn="ctr">
            <a:noFill/>
            <a:miter lim="800000"/>
            <a:headEnd/>
            <a:tailEnd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4333" tIns="41076" rIns="104333" bIns="41076" anchor="ctr" anchorCtr="0"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marL="0" lvl="1" indent="-103247" defTabSz="998048" eaLnBrk="0" latinLnBrk="0" hangingPunct="0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6444739" algn="l"/>
              </a:tabLst>
              <a:defRPr/>
            </a:pPr>
            <a:r>
              <a:rPr lang="ko-KR" altLang="en-US" sz="2100" b="1" kern="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  <a:sym typeface="Monotype Sorts"/>
              </a:rPr>
              <a:t>활동내용</a:t>
            </a:r>
          </a:p>
        </p:txBody>
      </p:sp>
      <p:sp>
        <p:nvSpPr>
          <p:cNvPr id="122" name="Text Box 49"/>
          <p:cNvSpPr txBox="1">
            <a:spLocks noChangeArrowheads="1"/>
          </p:cNvSpPr>
          <p:nvPr/>
        </p:nvSpPr>
        <p:spPr bwMode="auto">
          <a:xfrm>
            <a:off x="6080123" y="11172065"/>
            <a:ext cx="4334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파견기간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2017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년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10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월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30(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월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)~11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월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11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일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(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토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)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23" name="AutoShape 50"/>
          <p:cNvSpPr>
            <a:spLocks noChangeAspect="1" noChangeArrowheads="1"/>
          </p:cNvSpPr>
          <p:nvPr/>
        </p:nvSpPr>
        <p:spPr bwMode="auto">
          <a:xfrm>
            <a:off x="5701048" y="10670537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1</a:t>
            </a:r>
          </a:p>
        </p:txBody>
      </p:sp>
      <p:sp>
        <p:nvSpPr>
          <p:cNvPr id="124" name="Text Box 49"/>
          <p:cNvSpPr txBox="1">
            <a:spLocks noChangeArrowheads="1"/>
          </p:cNvSpPr>
          <p:nvPr/>
        </p:nvSpPr>
        <p:spPr bwMode="auto">
          <a:xfrm>
            <a:off x="6071634" y="10661624"/>
            <a:ext cx="15965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파견국가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네팔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25" name="AutoShape 50"/>
          <p:cNvSpPr>
            <a:spLocks noChangeAspect="1" noChangeArrowheads="1"/>
          </p:cNvSpPr>
          <p:nvPr/>
        </p:nvSpPr>
        <p:spPr bwMode="auto">
          <a:xfrm>
            <a:off x="5701048" y="11199093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2</a:t>
            </a:r>
          </a:p>
        </p:txBody>
      </p:sp>
      <p:sp>
        <p:nvSpPr>
          <p:cNvPr id="126" name="Text Box 49"/>
          <p:cNvSpPr txBox="1">
            <a:spLocks noChangeArrowheads="1"/>
          </p:cNvSpPr>
          <p:nvPr/>
        </p:nvSpPr>
        <p:spPr bwMode="auto">
          <a:xfrm>
            <a:off x="6071634" y="11682507"/>
            <a:ext cx="296074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파견활동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학교건물 신축지원</a:t>
            </a:r>
            <a:endParaRPr lang="en-US" altLang="ko-KR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                  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화장실 확장 및 보수</a:t>
            </a:r>
            <a:endParaRPr lang="en-US" altLang="ko-KR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                  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놀이시설 구축</a:t>
            </a:r>
            <a:endParaRPr lang="en-US" altLang="ko-KR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                  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양국의 문화 교류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 </a:t>
            </a:r>
            <a:endParaRPr lang="ko-KR" altLang="en-US" sz="17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27" name="AutoShape 50"/>
          <p:cNvSpPr>
            <a:spLocks noChangeAspect="1" noChangeArrowheads="1"/>
          </p:cNvSpPr>
          <p:nvPr/>
        </p:nvSpPr>
        <p:spPr bwMode="auto">
          <a:xfrm>
            <a:off x="5701048" y="11694654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3</a:t>
            </a:r>
          </a:p>
        </p:txBody>
      </p:sp>
      <p:sp>
        <p:nvSpPr>
          <p:cNvPr id="128" name="Text Box 49"/>
          <p:cNvSpPr txBox="1">
            <a:spLocks noChangeArrowheads="1"/>
          </p:cNvSpPr>
          <p:nvPr/>
        </p:nvSpPr>
        <p:spPr bwMode="auto">
          <a:xfrm>
            <a:off x="797808" y="11965745"/>
            <a:ext cx="19957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참 가 비  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: 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총</a:t>
            </a:r>
            <a:r>
              <a:rPr lang="en-US" altLang="ko-KR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175</a:t>
            </a:r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만원</a:t>
            </a:r>
          </a:p>
        </p:txBody>
      </p:sp>
      <p:sp>
        <p:nvSpPr>
          <p:cNvPr id="129" name="AutoShape 50"/>
          <p:cNvSpPr>
            <a:spLocks noChangeAspect="1" noChangeArrowheads="1"/>
          </p:cNvSpPr>
          <p:nvPr/>
        </p:nvSpPr>
        <p:spPr bwMode="auto">
          <a:xfrm>
            <a:off x="427223" y="11991406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4</a:t>
            </a:r>
          </a:p>
        </p:txBody>
      </p:sp>
      <p:sp>
        <p:nvSpPr>
          <p:cNvPr id="132" name="대각선 방향의 모서리가 잘린 사각형 150"/>
          <p:cNvSpPr/>
          <p:nvPr/>
        </p:nvSpPr>
        <p:spPr>
          <a:xfrm>
            <a:off x="5634695" y="13212303"/>
            <a:ext cx="1739215" cy="391288"/>
          </a:xfrm>
          <a:prstGeom prst="snip2DiagRect">
            <a:avLst/>
          </a:prstGeom>
          <a:solidFill>
            <a:srgbClr val="0295D0"/>
          </a:solidFill>
          <a:ln w="12700" algn="ctr">
            <a:noFill/>
            <a:miter lim="800000"/>
            <a:headEnd/>
            <a:tailEnd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4333" tIns="41076" rIns="104333" bIns="41076" anchor="ctr" anchorCtr="0"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marL="0" lvl="1" indent="-103247" defTabSz="998048" eaLnBrk="0" latinLnBrk="0" hangingPunct="0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6444739" algn="l"/>
              </a:tabLst>
              <a:defRPr/>
            </a:pPr>
            <a:r>
              <a:rPr lang="ko-KR" altLang="en-US" sz="2100" b="1" kern="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  <a:sym typeface="Monotype Sorts"/>
              </a:rPr>
              <a:t>활동혜택</a:t>
            </a:r>
          </a:p>
        </p:txBody>
      </p:sp>
      <p:sp>
        <p:nvSpPr>
          <p:cNvPr id="133" name="AutoShape 50"/>
          <p:cNvSpPr>
            <a:spLocks noChangeAspect="1" noChangeArrowheads="1"/>
          </p:cNvSpPr>
          <p:nvPr/>
        </p:nvSpPr>
        <p:spPr bwMode="auto">
          <a:xfrm>
            <a:off x="5761817" y="13830617"/>
            <a:ext cx="239411" cy="220440"/>
          </a:xfrm>
          <a:prstGeom prst="roundRect">
            <a:avLst>
              <a:gd name="adj" fmla="val 16667"/>
            </a:avLst>
          </a:prstGeom>
          <a:solidFill>
            <a:srgbClr val="777777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104333" tIns="52167" rIns="104333" bIns="52167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prstClr val="white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1</a:t>
            </a:r>
          </a:p>
        </p:txBody>
      </p:sp>
      <p:sp>
        <p:nvSpPr>
          <p:cNvPr id="134" name="Text Box 49"/>
          <p:cNvSpPr txBox="1">
            <a:spLocks noChangeArrowheads="1"/>
          </p:cNvSpPr>
          <p:nvPr/>
        </p:nvSpPr>
        <p:spPr bwMode="auto">
          <a:xfrm>
            <a:off x="6132403" y="13809005"/>
            <a:ext cx="28325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black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r>
              <a:rPr lang="ko-KR" altLang="en-US" sz="1700" dirty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사전활동 자원봉사 시간 발급</a:t>
            </a:r>
          </a:p>
        </p:txBody>
      </p:sp>
      <p:pic>
        <p:nvPicPr>
          <p:cNvPr id="30" name="Picture 4" descr="C:\Users\k\Desktop\1차 팡보체 휴먼스쿨 전경(2010.5.5 준공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27" y="5348774"/>
            <a:ext cx="5645653" cy="3933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k\Desktop\마주보고 인사하는 사진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69" y="5351734"/>
            <a:ext cx="5429314" cy="3931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859" y="3730219"/>
            <a:ext cx="4667923" cy="1582680"/>
          </a:xfrm>
          <a:prstGeom prst="rect">
            <a:avLst/>
          </a:prstGeom>
          <a:noFill/>
        </p:spPr>
        <p:txBody>
          <a:bodyPr wrap="square" lIns="104333" tIns="52167" rIns="104333" bIns="52167" rtlCol="0">
            <a:spAutoFit/>
          </a:bodyPr>
          <a:lstStyle/>
          <a:p>
            <a:r>
              <a:rPr lang="ko-KR" altLang="en-US" sz="3200" b="1" dirty="0">
                <a:solidFill>
                  <a:schemeClr val="accent3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은행동청소년문화의집과</a:t>
            </a:r>
            <a:endParaRPr lang="en-US" altLang="ko-KR" sz="3200" b="1" dirty="0">
              <a:solidFill>
                <a:schemeClr val="accent3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b="1" dirty="0">
                <a:solidFill>
                  <a:schemeClr val="accent3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엄홍길휴먼재단이 함께하는</a:t>
            </a:r>
            <a:endParaRPr lang="en-US" altLang="ko-KR" sz="3200" b="1" dirty="0">
              <a:solidFill>
                <a:schemeClr val="accent3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b="1" dirty="0">
                <a:solidFill>
                  <a:schemeClr val="accent3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설원속에 피어나는 휴먼스쿨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385170" y="9298521"/>
            <a:ext cx="4159906" cy="683832"/>
            <a:chOff x="3058266" y="8515839"/>
            <a:chExt cx="3825317" cy="578881"/>
          </a:xfrm>
        </p:grpSpPr>
        <p:sp>
          <p:nvSpPr>
            <p:cNvPr id="5" name="TextBox 4"/>
            <p:cNvSpPr txBox="1"/>
            <p:nvPr/>
          </p:nvSpPr>
          <p:spPr>
            <a:xfrm>
              <a:off x="4189336" y="8598356"/>
              <a:ext cx="2694247" cy="325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공적개발 원조사업</a:t>
              </a:r>
              <a:r>
                <a:rPr lang="en-US" altLang="ko-KR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(ODA)</a:t>
              </a:r>
              <a:endParaRPr lang="ko-KR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66" y="8515839"/>
              <a:ext cx="1157762" cy="57888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559686" y="1364047"/>
            <a:ext cx="4037072" cy="597795"/>
          </a:xfrm>
          <a:prstGeom prst="rect">
            <a:avLst/>
          </a:prstGeom>
          <a:noFill/>
        </p:spPr>
        <p:txBody>
          <a:bodyPr wrap="none" lIns="104333" tIns="52167" rIns="104333" bIns="52167" rtlCol="0">
            <a:spAutoFit/>
          </a:bodyPr>
          <a:lstStyle/>
          <a:p>
            <a:r>
              <a:rPr lang="ko-KR" alt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젊은이여 함께하자</a:t>
            </a:r>
            <a:r>
              <a:rPr lang="en-US" altLang="ko-K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ko-KR" alt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4910" y="13407947"/>
            <a:ext cx="987880" cy="1214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25" y="432470"/>
            <a:ext cx="2311035" cy="895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4838" y="12227355"/>
            <a:ext cx="3661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700" dirty="0" err="1">
                <a:ea typeface="나눔고딕 Bold" panose="020D0804000000000000"/>
              </a:rPr>
              <a:t>항공비</a:t>
            </a:r>
            <a:r>
              <a:rPr lang="ko-KR" altLang="en-US" sz="1700" dirty="0">
                <a:ea typeface="나눔고딕 Bold" panose="020D0804000000000000"/>
              </a:rPr>
              <a:t> </a:t>
            </a:r>
            <a:r>
              <a:rPr lang="en-US" altLang="ko-KR" sz="1700" dirty="0">
                <a:ea typeface="나눔고딕 Bold" panose="020D0804000000000000"/>
              </a:rPr>
              <a:t>: 150</a:t>
            </a:r>
            <a:r>
              <a:rPr lang="ko-KR" altLang="en-US" sz="1700" dirty="0">
                <a:ea typeface="나눔고딕 Bold" panose="020D0804000000000000"/>
              </a:rPr>
              <a:t>만원 </a:t>
            </a:r>
            <a:r>
              <a:rPr lang="en-US" altLang="ko-KR" sz="1700" dirty="0">
                <a:ea typeface="나눔고딕 Bold" panose="020D0804000000000000"/>
              </a:rPr>
              <a:t>(</a:t>
            </a:r>
            <a:r>
              <a:rPr lang="ko-KR" altLang="en-US" sz="1700" dirty="0">
                <a:ea typeface="나눔고딕 Bold" panose="020D0804000000000000"/>
              </a:rPr>
              <a:t>국내</a:t>
            </a:r>
            <a:r>
              <a:rPr lang="en-US" altLang="ko-KR" sz="1700" dirty="0">
                <a:ea typeface="나눔고딕 Bold" panose="020D0804000000000000"/>
              </a:rPr>
              <a:t>,</a:t>
            </a:r>
            <a:r>
              <a:rPr lang="ko-KR" altLang="en-US" sz="1700" dirty="0">
                <a:ea typeface="나눔고딕 Bold" panose="020D0804000000000000"/>
              </a:rPr>
              <a:t>네팔</a:t>
            </a:r>
            <a:r>
              <a:rPr lang="en-US" altLang="ko-KR" sz="1700" dirty="0">
                <a:ea typeface="나눔고딕 Bold" panose="020D080400000000000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1700" dirty="0">
                <a:ea typeface="나눔고딕 Bold" panose="020D0804000000000000"/>
              </a:rPr>
              <a:t>숙식비 </a:t>
            </a:r>
            <a:r>
              <a:rPr lang="en-US" altLang="ko-KR" sz="1700" dirty="0">
                <a:ea typeface="나눔고딕 Bold" panose="020D0804000000000000"/>
              </a:rPr>
              <a:t>: 25</a:t>
            </a:r>
            <a:r>
              <a:rPr lang="ko-KR" altLang="en-US" sz="1700" dirty="0">
                <a:ea typeface="나눔고딕 Bold" panose="020D0804000000000000"/>
              </a:rPr>
              <a:t>만원 </a:t>
            </a:r>
            <a:r>
              <a:rPr lang="en-US" altLang="ko-KR" sz="1700" dirty="0">
                <a:ea typeface="나눔고딕 Bold" panose="020D0804000000000000"/>
              </a:rPr>
              <a:t>(</a:t>
            </a:r>
            <a:r>
              <a:rPr lang="en-US" altLang="ko-KR" sz="1700" dirty="0" smtClean="0">
                <a:ea typeface="나눔고딕 Bold" panose="020D0804000000000000"/>
              </a:rPr>
              <a:t>11</a:t>
            </a:r>
            <a:r>
              <a:rPr lang="ko-KR" altLang="en-US" sz="1700" dirty="0" smtClean="0">
                <a:ea typeface="나눔고딕 Bold" panose="020D0804000000000000"/>
              </a:rPr>
              <a:t>박</a:t>
            </a:r>
            <a:r>
              <a:rPr lang="en-US" altLang="ko-KR" sz="1700" dirty="0" smtClean="0">
                <a:ea typeface="나눔고딕 Bold" panose="020D0804000000000000"/>
              </a:rPr>
              <a:t>13</a:t>
            </a:r>
            <a:r>
              <a:rPr lang="ko-KR" altLang="en-US" sz="1700" dirty="0" smtClean="0">
                <a:ea typeface="나눔고딕 Bold" panose="020D0804000000000000"/>
              </a:rPr>
              <a:t>일</a:t>
            </a:r>
            <a:r>
              <a:rPr lang="en-US" altLang="ko-KR" sz="1700" dirty="0">
                <a:ea typeface="나눔고딕 Bold" panose="020D0804000000000000"/>
              </a:rPr>
              <a:t>, 3</a:t>
            </a:r>
            <a:r>
              <a:rPr lang="ko-KR" altLang="en-US" sz="1700" dirty="0">
                <a:ea typeface="나눔고딕 Bold" panose="020D0804000000000000"/>
              </a:rPr>
              <a:t>식</a:t>
            </a:r>
            <a:r>
              <a:rPr lang="en-US" altLang="ko-KR" sz="1700" dirty="0">
                <a:ea typeface="나눔고딕 Bold" panose="020D080400000000000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416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166</Words>
  <Application>Microsoft Office PowerPoint</Application>
  <PresentationFormat>사용자 지정</PresentationFormat>
  <Paragraphs>39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HY헤드라인M</vt:lpstr>
      <vt:lpstr>Monotype Sorts</vt:lpstr>
      <vt:lpstr>나눔고딕 Bold</vt:lpstr>
      <vt:lpstr>맑은 고딕</vt:lpstr>
      <vt:lpstr>휴먼모음T</vt:lpstr>
      <vt:lpstr>Arial</vt:lpstr>
      <vt:lpstr>Wingdings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master</cp:lastModifiedBy>
  <cp:revision>56</cp:revision>
  <cp:lastPrinted>2017-03-17T02:07:19Z</cp:lastPrinted>
  <dcterms:created xsi:type="dcterms:W3CDTF">2017-03-16T10:26:04Z</dcterms:created>
  <dcterms:modified xsi:type="dcterms:W3CDTF">2017-05-25T07:26:13Z</dcterms:modified>
</cp:coreProperties>
</file>