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309" r:id="rId2"/>
    <p:sldId id="315" r:id="rId3"/>
    <p:sldId id="316" r:id="rId4"/>
    <p:sldId id="317" r:id="rId5"/>
    <p:sldId id="318" r:id="rId6"/>
    <p:sldId id="319" r:id="rId7"/>
    <p:sldId id="368" r:id="rId8"/>
  </p:sldIdLst>
  <p:sldSz cx="9144000" cy="6858000" type="screen4x3"/>
  <p:notesSz cx="6858000" cy="9144000"/>
  <p:embeddedFontLst>
    <p:embeddedFont>
      <p:font typeface="한컴 바겐세일 M" panose="02020603020101020101" pitchFamily="18" charset="-127"/>
      <p:regular r:id="rId10"/>
    </p:embeddedFont>
    <p:embeddedFont>
      <p:font typeface="휴먼굵은샘체" panose="02010804000101010101" pitchFamily="2" charset="-127"/>
      <p:bold r:id="rId11"/>
    </p:embeddedFont>
    <p:embeddedFont>
      <p:font typeface="MD개성체" panose="02020603020101020101" pitchFamily="18" charset="-127"/>
      <p:regular r:id="rId12"/>
    </p:embeddedFont>
    <p:embeddedFont>
      <p:font typeface="Impact" panose="020B0806030902050204" pitchFamily="34" charset="0"/>
      <p:regular r:id="rId13"/>
    </p:embeddedFont>
    <p:embeddedFont>
      <p:font typeface="맑은 고딕" panose="020B0503020000020004" pitchFamily="50" charset="-127"/>
      <p:regular r:id="rId14"/>
      <p:bold r:id="rId1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CDFF"/>
    <a:srgbClr val="FF8989"/>
    <a:srgbClr val="69B4FF"/>
    <a:srgbClr val="FDC4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81162" autoAdjust="0"/>
  </p:normalViewPr>
  <p:slideViewPr>
    <p:cSldViewPr>
      <p:cViewPr>
        <p:scale>
          <a:sx n="75" d="100"/>
          <a:sy n="75" d="100"/>
        </p:scale>
        <p:origin x="-1224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2B00BA-53F3-4616-B89C-837C203E4D46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3C8FC5-C31E-411B-9387-DC15154092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1029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3C8FC5-C31E-411B-9387-DC151540923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85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3C8FC5-C31E-411B-9387-DC151540923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8916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3C8FC5-C31E-411B-9387-DC151540923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0024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3C8FC5-C31E-411B-9387-DC151540923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207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3C8FC5-C31E-411B-9387-DC151540923D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7866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3293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046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535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1519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4736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6650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454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7255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513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629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21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6D24E-DB9A-4508-B81D-58C2AE213785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83E7C-DFFE-4AF9-9761-A7C2D0613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316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김징한\바탕 화면\sample\sample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372" y="1239324"/>
            <a:ext cx="6727044" cy="4484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941901" y="3572872"/>
            <a:ext cx="6035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spc="-300" dirty="0" smtClean="0">
                <a:solidFill>
                  <a:srgbClr val="FFC000"/>
                </a:solidFill>
                <a:latin typeface="한컴 바겐세일 M" pitchFamily="18" charset="-127"/>
                <a:ea typeface="한컴 바겐세일 M" pitchFamily="18" charset="-127"/>
              </a:rPr>
              <a:t>- </a:t>
            </a:r>
            <a:r>
              <a:rPr lang="ko-KR" altLang="en-US" sz="3600" spc="-300" dirty="0" smtClean="0">
                <a:solidFill>
                  <a:srgbClr val="FFC000"/>
                </a:solidFill>
                <a:latin typeface="한컴 바겐세일 M" pitchFamily="18" charset="-127"/>
                <a:ea typeface="한컴 바겐세일 M" pitchFamily="18" charset="-127"/>
              </a:rPr>
              <a:t>올바른 의약품 및 화학제품 사용법 </a:t>
            </a:r>
            <a:r>
              <a:rPr lang="en-US" altLang="ko-KR" sz="3600" spc="-300" dirty="0" smtClean="0">
                <a:solidFill>
                  <a:srgbClr val="FFC000"/>
                </a:solidFill>
                <a:latin typeface="한컴 바겐세일 M" pitchFamily="18" charset="-127"/>
                <a:ea typeface="한컴 바겐세일 M" pitchFamily="18" charset="-127"/>
              </a:rPr>
              <a:t>-</a:t>
            </a:r>
            <a:endParaRPr lang="ko-KR" altLang="en-US" sz="3600" spc="-300" dirty="0">
              <a:solidFill>
                <a:srgbClr val="FFC000"/>
              </a:solidFill>
              <a:latin typeface="한컴 바겐세일 M" pitchFamily="18" charset="-127"/>
              <a:ea typeface="한컴 바겐세일 M" pitchFamily="18" charset="-127"/>
            </a:endParaRPr>
          </a:p>
        </p:txBody>
      </p:sp>
      <p:pic>
        <p:nvPicPr>
          <p:cNvPr id="4" name="Picture 4" descr="C:\Documents and Settings\김징한\바탕 화면\생활안전 자료\PPT\선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6" t="47748" r="27837" b="43946"/>
          <a:stretch/>
        </p:blipFill>
        <p:spPr bwMode="auto">
          <a:xfrm>
            <a:off x="2593298" y="3003230"/>
            <a:ext cx="4475657" cy="56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Documents and Settings\김징한\바탕 화면\생활안전 자료\PPT\별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56" t="23282" r="43034" b="34669"/>
          <a:stretch/>
        </p:blipFill>
        <p:spPr bwMode="auto">
          <a:xfrm>
            <a:off x="6736225" y="2870123"/>
            <a:ext cx="609601" cy="78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502240" y="2698992"/>
            <a:ext cx="46907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200" spc="-300" dirty="0" smtClean="0">
                <a:solidFill>
                  <a:schemeClr val="bg1"/>
                </a:solidFill>
                <a:latin typeface="MD개성체" pitchFamily="18" charset="-127"/>
                <a:ea typeface="MD개성체" pitchFamily="18" charset="-127"/>
              </a:rPr>
              <a:t>약물의 오용</a:t>
            </a:r>
            <a:r>
              <a:rPr lang="ko-KR" altLang="en-US" sz="1200" spc="-300" dirty="0" smtClean="0">
                <a:solidFill>
                  <a:schemeClr val="bg1"/>
                </a:solidFill>
                <a:latin typeface="MD개성체" pitchFamily="18" charset="-127"/>
                <a:ea typeface="MD개성체" pitchFamily="18" charset="-127"/>
              </a:rPr>
              <a:t> </a:t>
            </a:r>
            <a:r>
              <a:rPr lang="en-US" altLang="ko-KR" sz="3200" spc="-300" dirty="0" smtClean="0">
                <a:solidFill>
                  <a:schemeClr val="bg1"/>
                </a:solidFill>
                <a:latin typeface="Impact"/>
                <a:ea typeface="MD개성체" pitchFamily="18" charset="-127"/>
              </a:rPr>
              <a:t>• </a:t>
            </a:r>
            <a:r>
              <a:rPr lang="ko-KR" altLang="en-US" sz="3200" spc="-300" dirty="0" smtClean="0">
                <a:solidFill>
                  <a:schemeClr val="bg1"/>
                </a:solidFill>
                <a:latin typeface="MD개성체" pitchFamily="18" charset="-127"/>
                <a:ea typeface="MD개성체" pitchFamily="18" charset="-127"/>
              </a:rPr>
              <a:t>남용 예방 교육</a:t>
            </a:r>
            <a:endParaRPr lang="ko-KR" altLang="en-US" sz="3200" spc="-300" dirty="0">
              <a:solidFill>
                <a:schemeClr val="bg1"/>
              </a:solidFill>
              <a:latin typeface="MD개성체" pitchFamily="18" charset="-127"/>
              <a:ea typeface="MD개성체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367669" y="35099"/>
            <a:ext cx="1574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약물의</a:t>
            </a:r>
            <a:endParaRPr lang="en-US" altLang="ko-KR" sz="1400" b="1" i="1" spc="-300" dirty="0" smtClean="0">
              <a:solidFill>
                <a:srgbClr val="3FCDFF"/>
              </a:solidFill>
              <a:latin typeface="+mn-ea"/>
            </a:endParaRPr>
          </a:p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오용 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Impact"/>
              </a:rPr>
              <a:t>• </a:t>
            </a:r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 남용 예방교육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( </a:t>
            </a:r>
            <a:r>
              <a:rPr lang="en-US" altLang="ko-KR" sz="1400" b="1" i="1" spc="-300" dirty="0">
                <a:solidFill>
                  <a:srgbClr val="3FCDFF"/>
                </a:solidFill>
                <a:latin typeface="+mn-ea"/>
              </a:rPr>
              <a:t>6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 )</a:t>
            </a:r>
            <a:endParaRPr lang="ko-KR" altLang="en-US" sz="1400" b="1" i="1" spc="-300" dirty="0">
              <a:solidFill>
                <a:srgbClr val="3FCDFF"/>
              </a:solidFill>
              <a:latin typeface="+mn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7446059" y="135682"/>
            <a:ext cx="0" cy="557014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7309331" y="550496"/>
            <a:ext cx="1634038" cy="0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92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김징한\바탕 화면\3차\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000" y="4415872"/>
            <a:ext cx="2253488" cy="225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8648485" y="6359673"/>
            <a:ext cx="42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ko-KR" sz="2400" spc="-150" dirty="0" smtClean="0">
                <a:solidFill>
                  <a:srgbClr val="FDC48B"/>
                </a:solidFill>
                <a:latin typeface="휴먼굵은샘체" pitchFamily="2" charset="-127"/>
                <a:ea typeface="휴먼굵은샘체" pitchFamily="2" charset="-127"/>
              </a:rPr>
              <a:t>[4]</a:t>
            </a:r>
            <a:endParaRPr lang="ko-KR" altLang="en-US" sz="2400" spc="-150" dirty="0">
              <a:solidFill>
                <a:srgbClr val="FDC48B"/>
              </a:solidFill>
              <a:latin typeface="휴먼굵은샘체" pitchFamily="2" charset="-127"/>
              <a:ea typeface="휴먼굵은샘체" pitchFamily="2" charset="-127"/>
            </a:endParaRPr>
          </a:p>
        </p:txBody>
      </p:sp>
      <p:sp>
        <p:nvSpPr>
          <p:cNvPr id="34" name="자유형 33"/>
          <p:cNvSpPr/>
          <p:nvPr/>
        </p:nvSpPr>
        <p:spPr>
          <a:xfrm>
            <a:off x="855447" y="203200"/>
            <a:ext cx="4069472" cy="637309"/>
          </a:xfrm>
          <a:custGeom>
            <a:avLst/>
            <a:gdLst>
              <a:gd name="connsiteX0" fmla="*/ 110837 w 4082473"/>
              <a:gd name="connsiteY0" fmla="*/ 0 h 840510"/>
              <a:gd name="connsiteX1" fmla="*/ 4082473 w 4082473"/>
              <a:gd name="connsiteY1" fmla="*/ 0 h 840510"/>
              <a:gd name="connsiteX2" fmla="*/ 4082473 w 4082473"/>
              <a:gd name="connsiteY2" fmla="*/ 840510 h 840510"/>
              <a:gd name="connsiteX3" fmla="*/ 9237 w 4082473"/>
              <a:gd name="connsiteY3" fmla="*/ 840510 h 840510"/>
              <a:gd name="connsiteX4" fmla="*/ 0 w 4082473"/>
              <a:gd name="connsiteY4" fmla="*/ 840510 h 840510"/>
              <a:gd name="connsiteX0" fmla="*/ 64508 w 4082473"/>
              <a:gd name="connsiteY0" fmla="*/ 0 h 840510"/>
              <a:gd name="connsiteX1" fmla="*/ 4082473 w 4082473"/>
              <a:gd name="connsiteY1" fmla="*/ 0 h 840510"/>
              <a:gd name="connsiteX2" fmla="*/ 4082473 w 4082473"/>
              <a:gd name="connsiteY2" fmla="*/ 840510 h 840510"/>
              <a:gd name="connsiteX3" fmla="*/ 9237 w 4082473"/>
              <a:gd name="connsiteY3" fmla="*/ 840510 h 840510"/>
              <a:gd name="connsiteX4" fmla="*/ 0 w 4082473"/>
              <a:gd name="connsiteY4" fmla="*/ 840510 h 840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2473" h="840510">
                <a:moveTo>
                  <a:pt x="64508" y="0"/>
                </a:moveTo>
                <a:lnTo>
                  <a:pt x="4082473" y="0"/>
                </a:lnTo>
                <a:lnTo>
                  <a:pt x="4082473" y="840510"/>
                </a:lnTo>
                <a:lnTo>
                  <a:pt x="9237" y="840510"/>
                </a:lnTo>
                <a:lnTo>
                  <a:pt x="0" y="840510"/>
                </a:lnTo>
              </a:path>
            </a:pathLst>
          </a:custGeom>
          <a:solidFill>
            <a:srgbClr val="FDC48B"/>
          </a:solidFill>
          <a:ln w="28575">
            <a:solidFill>
              <a:srgbClr val="FDC48B"/>
            </a:solidFill>
          </a:ln>
          <a:effec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/>
          <p:cNvSpPr/>
          <p:nvPr/>
        </p:nvSpPr>
        <p:spPr>
          <a:xfrm>
            <a:off x="1085412" y="244932"/>
            <a:ext cx="360040" cy="3600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/>
          <p:cNvSpPr/>
          <p:nvPr/>
        </p:nvSpPr>
        <p:spPr>
          <a:xfrm>
            <a:off x="1026104" y="219532"/>
            <a:ext cx="216024" cy="21602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7" name="직선 연결선 36"/>
          <p:cNvCxnSpPr/>
          <p:nvPr/>
        </p:nvCxnSpPr>
        <p:spPr>
          <a:xfrm flipV="1">
            <a:off x="735663" y="840509"/>
            <a:ext cx="4438668" cy="9236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 flipV="1">
            <a:off x="776071" y="184728"/>
            <a:ext cx="4396058" cy="13148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>
            <a:off x="840723" y="184728"/>
            <a:ext cx="0" cy="66501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>
            <a:off x="801043" y="184395"/>
            <a:ext cx="0" cy="66501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5008306" y="194412"/>
            <a:ext cx="0" cy="63339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5076290" y="197876"/>
            <a:ext cx="0" cy="63339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42"/>
          <p:cNvSpPr/>
          <p:nvPr/>
        </p:nvSpPr>
        <p:spPr>
          <a:xfrm>
            <a:off x="7367669" y="35099"/>
            <a:ext cx="1574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약물의</a:t>
            </a:r>
            <a:endParaRPr lang="en-US" altLang="ko-KR" sz="1400" b="1" i="1" spc="-300" dirty="0" smtClean="0">
              <a:solidFill>
                <a:srgbClr val="3FCDFF"/>
              </a:solidFill>
              <a:latin typeface="+mn-ea"/>
            </a:endParaRPr>
          </a:p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오용 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Impact"/>
              </a:rPr>
              <a:t>• </a:t>
            </a:r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 남용 예방교육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( </a:t>
            </a:r>
            <a:r>
              <a:rPr lang="en-US" altLang="ko-KR" sz="1400" b="1" i="1" spc="-300" dirty="0">
                <a:solidFill>
                  <a:srgbClr val="3FCDFF"/>
                </a:solidFill>
                <a:latin typeface="+mn-ea"/>
              </a:rPr>
              <a:t>6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 )</a:t>
            </a:r>
            <a:endParaRPr lang="ko-KR" altLang="en-US" sz="1400" b="1" i="1" spc="-300" dirty="0">
              <a:solidFill>
                <a:srgbClr val="3FCDFF"/>
              </a:solidFill>
              <a:latin typeface="+mn-ea"/>
            </a:endParaRPr>
          </a:p>
        </p:txBody>
      </p:sp>
      <p:cxnSp>
        <p:nvCxnSpPr>
          <p:cNvPr id="65" name="직선 연결선 64"/>
          <p:cNvCxnSpPr/>
          <p:nvPr/>
        </p:nvCxnSpPr>
        <p:spPr>
          <a:xfrm>
            <a:off x="7446059" y="135682"/>
            <a:ext cx="0" cy="557014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/>
          <p:cNvCxnSpPr/>
          <p:nvPr/>
        </p:nvCxnSpPr>
        <p:spPr>
          <a:xfrm>
            <a:off x="7309331" y="550496"/>
            <a:ext cx="1634038" cy="0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직사각형 66"/>
          <p:cNvSpPr/>
          <p:nvPr/>
        </p:nvSpPr>
        <p:spPr>
          <a:xfrm>
            <a:off x="1331996" y="284345"/>
            <a:ext cx="38395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900" b="1" spc="-300" smtClean="0">
                <a:solidFill>
                  <a:schemeClr val="bg1"/>
                </a:solidFill>
                <a:latin typeface="+mn-ea"/>
              </a:rPr>
              <a:t>의약품의 안전한 사용법</a:t>
            </a:r>
            <a:endParaRPr lang="ko-KR" altLang="en-US" sz="2900" b="1" spc="-3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520129" y="1052736"/>
            <a:ext cx="20876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사용설명서 읽기</a:t>
            </a:r>
          </a:p>
        </p:txBody>
      </p:sp>
      <p:sp>
        <p:nvSpPr>
          <p:cNvPr id="75" name="직사각형 74"/>
          <p:cNvSpPr/>
          <p:nvPr/>
        </p:nvSpPr>
        <p:spPr>
          <a:xfrm>
            <a:off x="1520129" y="2060848"/>
            <a:ext cx="2453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약을 처음 복용할 때</a:t>
            </a:r>
          </a:p>
        </p:txBody>
      </p:sp>
      <p:sp>
        <p:nvSpPr>
          <p:cNvPr id="77" name="직사각형 76"/>
          <p:cNvSpPr/>
          <p:nvPr/>
        </p:nvSpPr>
        <p:spPr>
          <a:xfrm>
            <a:off x="1519729" y="2995350"/>
            <a:ext cx="16378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약을 구입 시</a:t>
            </a:r>
          </a:p>
        </p:txBody>
      </p:sp>
      <p:sp>
        <p:nvSpPr>
          <p:cNvPr id="79" name="직사각형 78"/>
          <p:cNvSpPr/>
          <p:nvPr/>
        </p:nvSpPr>
        <p:spPr>
          <a:xfrm>
            <a:off x="1519729" y="4887030"/>
            <a:ext cx="2453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증상이 계속 될 경우</a:t>
            </a:r>
          </a:p>
        </p:txBody>
      </p:sp>
      <p:sp>
        <p:nvSpPr>
          <p:cNvPr id="81" name="직사각형 80"/>
          <p:cNvSpPr/>
          <p:nvPr/>
        </p:nvSpPr>
        <p:spPr>
          <a:xfrm>
            <a:off x="1519729" y="4037002"/>
            <a:ext cx="6478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다른 사람의 약을 증상이 비슷하다고 복용하는 것은 금지</a:t>
            </a:r>
          </a:p>
        </p:txBody>
      </p:sp>
      <p:pic>
        <p:nvPicPr>
          <p:cNvPr id="83" name="Picture 2" descr="C:\Documents and Settings\김징한\바탕 화면\생활안전 자료\PPT\141_anwanso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373" y="1555287"/>
            <a:ext cx="241896" cy="24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C:\Documents and Settings\김징한\바탕 화면\생활안전 자료\PPT\141_anwanso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29" y="2527445"/>
            <a:ext cx="241896" cy="24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C:\Documents and Settings\김징한\바탕 화면\생활안전 자료\PPT\141_anwanso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401" y="3470830"/>
            <a:ext cx="241896" cy="24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C:\Documents and Settings\김징한\바탕 화면\생활안전 자료\PPT\141_anwanso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167" y="5372266"/>
            <a:ext cx="241896" cy="24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728192" y="1409858"/>
            <a:ext cx="6084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성분</a:t>
            </a:r>
            <a:r>
              <a:rPr lang="en-US" altLang="ko-KR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용량</a:t>
            </a:r>
            <a:r>
              <a:rPr lang="en-US" altLang="ko-KR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용법</a:t>
            </a:r>
            <a:r>
              <a:rPr lang="en-US" altLang="ko-KR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주의사항</a:t>
            </a:r>
            <a:r>
              <a:rPr lang="en-US" altLang="ko-KR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금기</a:t>
            </a:r>
            <a:r>
              <a:rPr lang="en-US" altLang="ko-KR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800" spc="-300" dirty="0" smtClean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유효기간 </a:t>
            </a:r>
            <a:r>
              <a:rPr lang="ko-KR" altLang="en-US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등</a:t>
            </a:r>
          </a:p>
        </p:txBody>
      </p:sp>
      <p:sp>
        <p:nvSpPr>
          <p:cNvPr id="87" name="직사각형 86"/>
          <p:cNvSpPr/>
          <p:nvPr/>
        </p:nvSpPr>
        <p:spPr>
          <a:xfrm>
            <a:off x="1690395" y="2411069"/>
            <a:ext cx="6084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의문이 나는 사항은 반드시 의사나 약사에게 문의</a:t>
            </a:r>
          </a:p>
        </p:txBody>
      </p:sp>
      <p:sp>
        <p:nvSpPr>
          <p:cNvPr id="88" name="직사각형 87"/>
          <p:cNvSpPr/>
          <p:nvPr/>
        </p:nvSpPr>
        <p:spPr>
          <a:xfrm>
            <a:off x="1707966" y="3337828"/>
            <a:ext cx="8120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spc="-300" dirty="0" smtClean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의사 </a:t>
            </a:r>
            <a:r>
              <a:rPr lang="ko-KR" altLang="en-US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혹은 약사와 상담 후 구입하여 복용 </a:t>
            </a:r>
            <a:r>
              <a:rPr lang="en-US" altLang="ko-KR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(</a:t>
            </a:r>
            <a:r>
              <a:rPr lang="ko-KR" altLang="en-US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인터넷 구입은 불법</a:t>
            </a:r>
            <a:r>
              <a:rPr lang="en-US" altLang="ko-KR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)</a:t>
            </a:r>
            <a:endParaRPr lang="ko-KR" altLang="en-US" sz="2800" spc="-300" dirty="0">
              <a:solidFill>
                <a:srgbClr val="FF8989"/>
              </a:solidFill>
              <a:latin typeface="한컴 바겐세일 M" pitchFamily="18" charset="-127"/>
              <a:ea typeface="한컴 바겐세일 M" pitchFamily="18" charset="-127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1707967" y="5244936"/>
            <a:ext cx="51506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의사의 진찰 </a:t>
            </a:r>
            <a:r>
              <a:rPr lang="ko-KR" altLang="en-US" sz="2800" spc="-300" dirty="0" smtClean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필요</a:t>
            </a:r>
            <a:endParaRPr lang="en-US" altLang="ko-KR" sz="2800" spc="-300" dirty="0" smtClean="0">
              <a:solidFill>
                <a:srgbClr val="FF8989"/>
              </a:solidFill>
              <a:latin typeface="한컴 바겐세일 M" pitchFamily="18" charset="-127"/>
              <a:ea typeface="한컴 바겐세일 M" pitchFamily="18" charset="-127"/>
            </a:endParaRPr>
          </a:p>
          <a:p>
            <a:pPr fontAlgn="base"/>
            <a:r>
              <a:rPr lang="en-US" altLang="ko-KR" sz="2800" spc="-300" dirty="0" smtClean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(</a:t>
            </a:r>
            <a:r>
              <a:rPr lang="ko-KR" altLang="en-US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약을 표시된 용량보다 </a:t>
            </a:r>
            <a:r>
              <a:rPr lang="ko-KR" altLang="en-US" sz="2800" spc="-300" dirty="0" smtClean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더 많이 복용하거나 </a:t>
            </a:r>
            <a:endParaRPr lang="en-US" altLang="ko-KR" sz="2800" spc="-300" dirty="0" smtClean="0">
              <a:solidFill>
                <a:srgbClr val="FF8989"/>
              </a:solidFill>
              <a:latin typeface="한컴 바겐세일 M" pitchFamily="18" charset="-127"/>
              <a:ea typeface="한컴 바겐세일 M" pitchFamily="18" charset="-127"/>
            </a:endParaRPr>
          </a:p>
          <a:p>
            <a:pPr fontAlgn="base"/>
            <a:r>
              <a:rPr lang="en-US" altLang="ko-KR" sz="2800" spc="-30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 </a:t>
            </a:r>
            <a:r>
              <a:rPr lang="ko-KR" altLang="en-US" sz="2800" spc="-300" dirty="0" smtClean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더 오랜 시간 동안 복용해서는 안됨</a:t>
            </a:r>
            <a:r>
              <a:rPr lang="en-US" altLang="ko-KR" sz="2800" spc="-300" dirty="0" smtClean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.)</a:t>
            </a:r>
            <a:endParaRPr lang="ko-KR" altLang="en-US" sz="2800" spc="-300" dirty="0">
              <a:solidFill>
                <a:srgbClr val="FF8989"/>
              </a:solidFill>
              <a:latin typeface="한컴 바겐세일 M" pitchFamily="18" charset="-127"/>
              <a:ea typeface="한컴 바겐세일 M" pitchFamily="18" charset="-127"/>
            </a:endParaRPr>
          </a:p>
        </p:txBody>
      </p:sp>
      <p:pic>
        <p:nvPicPr>
          <p:cNvPr id="1026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1093123"/>
            <a:ext cx="288776" cy="28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2108225"/>
            <a:ext cx="288776" cy="28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3020608"/>
            <a:ext cx="288776" cy="28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4062260"/>
            <a:ext cx="288776" cy="28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4940424"/>
            <a:ext cx="288776" cy="28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19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5" grpId="0"/>
      <p:bldP spid="77" grpId="0"/>
      <p:bldP spid="79" grpId="0"/>
      <p:bldP spid="81" grpId="0"/>
      <p:bldP spid="3" grpId="0"/>
      <p:bldP spid="87" grpId="0"/>
      <p:bldP spid="88" grpId="0"/>
      <p:bldP spid="8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김징한\바탕 화면\3차\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277" y="2995350"/>
            <a:ext cx="3164384" cy="316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8648485" y="6359673"/>
            <a:ext cx="42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ko-KR" sz="2400" spc="-150" dirty="0" smtClean="0">
                <a:solidFill>
                  <a:srgbClr val="FDC48B"/>
                </a:solidFill>
                <a:latin typeface="휴먼굵은샘체" pitchFamily="2" charset="-127"/>
                <a:ea typeface="휴먼굵은샘체" pitchFamily="2" charset="-127"/>
              </a:rPr>
              <a:t>[6]</a:t>
            </a:r>
            <a:endParaRPr lang="ko-KR" altLang="en-US" sz="2400" spc="-150" dirty="0">
              <a:solidFill>
                <a:srgbClr val="FDC48B"/>
              </a:solidFill>
              <a:latin typeface="휴먼굵은샘체" pitchFamily="2" charset="-127"/>
              <a:ea typeface="휴먼굵은샘체" pitchFamily="2" charset="-127"/>
            </a:endParaRPr>
          </a:p>
        </p:txBody>
      </p:sp>
      <p:sp>
        <p:nvSpPr>
          <p:cNvPr id="33" name="자유형 32"/>
          <p:cNvSpPr/>
          <p:nvPr/>
        </p:nvSpPr>
        <p:spPr>
          <a:xfrm>
            <a:off x="855447" y="203200"/>
            <a:ext cx="4069472" cy="637309"/>
          </a:xfrm>
          <a:custGeom>
            <a:avLst/>
            <a:gdLst>
              <a:gd name="connsiteX0" fmla="*/ 110837 w 4082473"/>
              <a:gd name="connsiteY0" fmla="*/ 0 h 840510"/>
              <a:gd name="connsiteX1" fmla="*/ 4082473 w 4082473"/>
              <a:gd name="connsiteY1" fmla="*/ 0 h 840510"/>
              <a:gd name="connsiteX2" fmla="*/ 4082473 w 4082473"/>
              <a:gd name="connsiteY2" fmla="*/ 840510 h 840510"/>
              <a:gd name="connsiteX3" fmla="*/ 9237 w 4082473"/>
              <a:gd name="connsiteY3" fmla="*/ 840510 h 840510"/>
              <a:gd name="connsiteX4" fmla="*/ 0 w 4082473"/>
              <a:gd name="connsiteY4" fmla="*/ 840510 h 840510"/>
              <a:gd name="connsiteX0" fmla="*/ 64508 w 4082473"/>
              <a:gd name="connsiteY0" fmla="*/ 0 h 840510"/>
              <a:gd name="connsiteX1" fmla="*/ 4082473 w 4082473"/>
              <a:gd name="connsiteY1" fmla="*/ 0 h 840510"/>
              <a:gd name="connsiteX2" fmla="*/ 4082473 w 4082473"/>
              <a:gd name="connsiteY2" fmla="*/ 840510 h 840510"/>
              <a:gd name="connsiteX3" fmla="*/ 9237 w 4082473"/>
              <a:gd name="connsiteY3" fmla="*/ 840510 h 840510"/>
              <a:gd name="connsiteX4" fmla="*/ 0 w 4082473"/>
              <a:gd name="connsiteY4" fmla="*/ 840510 h 840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2473" h="840510">
                <a:moveTo>
                  <a:pt x="64508" y="0"/>
                </a:moveTo>
                <a:lnTo>
                  <a:pt x="4082473" y="0"/>
                </a:lnTo>
                <a:lnTo>
                  <a:pt x="4082473" y="840510"/>
                </a:lnTo>
                <a:lnTo>
                  <a:pt x="9237" y="840510"/>
                </a:lnTo>
                <a:lnTo>
                  <a:pt x="0" y="840510"/>
                </a:lnTo>
              </a:path>
            </a:pathLst>
          </a:custGeom>
          <a:solidFill>
            <a:srgbClr val="FDC48B"/>
          </a:solidFill>
          <a:ln w="28575">
            <a:solidFill>
              <a:srgbClr val="FDC48B"/>
            </a:solidFill>
          </a:ln>
          <a:effec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/>
          <p:cNvSpPr/>
          <p:nvPr/>
        </p:nvSpPr>
        <p:spPr>
          <a:xfrm>
            <a:off x="1085412" y="244932"/>
            <a:ext cx="360040" cy="3600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/>
          <p:cNvSpPr/>
          <p:nvPr/>
        </p:nvSpPr>
        <p:spPr>
          <a:xfrm>
            <a:off x="1026104" y="219532"/>
            <a:ext cx="216024" cy="21602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6" name="직선 연결선 35"/>
          <p:cNvCxnSpPr/>
          <p:nvPr/>
        </p:nvCxnSpPr>
        <p:spPr>
          <a:xfrm flipV="1">
            <a:off x="735663" y="840509"/>
            <a:ext cx="4438668" cy="9236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 flipV="1">
            <a:off x="776071" y="184728"/>
            <a:ext cx="4396058" cy="13148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840723" y="184728"/>
            <a:ext cx="0" cy="66501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>
            <a:off x="801043" y="184395"/>
            <a:ext cx="0" cy="66501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/>
          <p:cNvCxnSpPr/>
          <p:nvPr/>
        </p:nvCxnSpPr>
        <p:spPr>
          <a:xfrm>
            <a:off x="5008306" y="194412"/>
            <a:ext cx="0" cy="63339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>
            <a:off x="5076290" y="197876"/>
            <a:ext cx="0" cy="63339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직사각형 60"/>
          <p:cNvSpPr/>
          <p:nvPr/>
        </p:nvSpPr>
        <p:spPr>
          <a:xfrm>
            <a:off x="7367669" y="35099"/>
            <a:ext cx="1574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약물의</a:t>
            </a:r>
            <a:endParaRPr lang="en-US" altLang="ko-KR" sz="1400" b="1" i="1" spc="-300" dirty="0" smtClean="0">
              <a:solidFill>
                <a:srgbClr val="3FCDFF"/>
              </a:solidFill>
              <a:latin typeface="+mn-ea"/>
            </a:endParaRPr>
          </a:p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오용 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Impact"/>
              </a:rPr>
              <a:t>• </a:t>
            </a:r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 남용 예방교육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( </a:t>
            </a:r>
            <a:r>
              <a:rPr lang="en-US" altLang="ko-KR" sz="1400" b="1" i="1" spc="-300" dirty="0">
                <a:solidFill>
                  <a:srgbClr val="3FCDFF"/>
                </a:solidFill>
                <a:latin typeface="+mn-ea"/>
              </a:rPr>
              <a:t>6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 )</a:t>
            </a:r>
            <a:endParaRPr lang="ko-KR" altLang="en-US" sz="1400" b="1" i="1" spc="-300" dirty="0">
              <a:solidFill>
                <a:srgbClr val="3FCDFF"/>
              </a:solidFill>
              <a:latin typeface="+mn-ea"/>
            </a:endParaRPr>
          </a:p>
        </p:txBody>
      </p:sp>
      <p:cxnSp>
        <p:nvCxnSpPr>
          <p:cNvPr id="62" name="직선 연결선 61"/>
          <p:cNvCxnSpPr/>
          <p:nvPr/>
        </p:nvCxnSpPr>
        <p:spPr>
          <a:xfrm>
            <a:off x="7446059" y="135682"/>
            <a:ext cx="0" cy="557014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>
            <a:off x="7309331" y="550496"/>
            <a:ext cx="1634038" cy="0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직사각형 63"/>
          <p:cNvSpPr/>
          <p:nvPr/>
        </p:nvSpPr>
        <p:spPr>
          <a:xfrm>
            <a:off x="1331996" y="284345"/>
            <a:ext cx="38395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900" b="1" spc="-300" smtClean="0">
                <a:solidFill>
                  <a:schemeClr val="bg1"/>
                </a:solidFill>
                <a:latin typeface="+mn-ea"/>
              </a:rPr>
              <a:t>의약품의 안전한 사용법</a:t>
            </a:r>
            <a:endParaRPr lang="ko-KR" altLang="en-US" sz="2900" b="1" spc="-3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520129" y="1052736"/>
            <a:ext cx="59162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병 안에 든 약은 약 뚜껑을 이용해 한 알씩 꺼내어 복용 </a:t>
            </a:r>
          </a:p>
        </p:txBody>
      </p:sp>
      <p:pic>
        <p:nvPicPr>
          <p:cNvPr id="32" name="Picture 2" descr="C:\Documents and Settings\김징한\바탕 화면\생활안전 자료\PPT\141_anwanso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373" y="1555287"/>
            <a:ext cx="241896" cy="24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직사각형 37"/>
          <p:cNvSpPr/>
          <p:nvPr/>
        </p:nvSpPr>
        <p:spPr>
          <a:xfrm>
            <a:off x="1728192" y="1409858"/>
            <a:ext cx="6084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spc="-15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손의 세균이 약에 묻을 수 있으므로 주의</a:t>
            </a:r>
          </a:p>
        </p:txBody>
      </p:sp>
      <p:pic>
        <p:nvPicPr>
          <p:cNvPr id="39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1093123"/>
            <a:ext cx="288776" cy="28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직사각형 39"/>
          <p:cNvSpPr/>
          <p:nvPr/>
        </p:nvSpPr>
        <p:spPr>
          <a:xfrm>
            <a:off x="1520129" y="2060848"/>
            <a:ext cx="66062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약 복용을 잊었다고 해서 </a:t>
            </a:r>
            <a:r>
              <a:rPr lang="en-US" altLang="ko-KR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회분을 한꺼번에 복용해서는 안됨</a:t>
            </a:r>
            <a:r>
              <a:rPr lang="en-US" altLang="ko-KR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2000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519730" y="2995350"/>
            <a:ext cx="36546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색깔이 변한 것은 복용하지 않음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1519729" y="4037002"/>
            <a:ext cx="26202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충분한 양의 물과 복용</a:t>
            </a:r>
          </a:p>
        </p:txBody>
      </p:sp>
      <p:pic>
        <p:nvPicPr>
          <p:cNvPr id="44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2108225"/>
            <a:ext cx="288776" cy="28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3020608"/>
            <a:ext cx="288776" cy="28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4062260"/>
            <a:ext cx="288776" cy="28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C:\Documents and Settings\김징한\바탕 화면\생활안전 자료\PPT\141_anwanso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167" y="4519463"/>
            <a:ext cx="241896" cy="24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직사각형 47"/>
          <p:cNvSpPr/>
          <p:nvPr/>
        </p:nvSpPr>
        <p:spPr>
          <a:xfrm>
            <a:off x="1707967" y="4392133"/>
            <a:ext cx="51506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spc="-15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정제</a:t>
            </a:r>
            <a:r>
              <a:rPr lang="en-US" altLang="ko-KR" sz="2800" spc="-15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800" spc="-150" dirty="0" err="1" smtClean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캡</a:t>
            </a:r>
            <a:r>
              <a:rPr lang="ko-KR" altLang="en-US" sz="2800" spc="-150" dirty="0" err="1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슐</a:t>
            </a:r>
            <a:r>
              <a:rPr lang="ko-KR" altLang="en-US" sz="2800" spc="-150" dirty="0" err="1" smtClean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제</a:t>
            </a:r>
            <a:r>
              <a:rPr lang="en-US" altLang="ko-KR" sz="2800" spc="-15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800" spc="-15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가루약 등은 </a:t>
            </a:r>
            <a:endParaRPr lang="en-US" altLang="ko-KR" sz="2800" spc="-150" dirty="0" smtClean="0">
              <a:solidFill>
                <a:srgbClr val="FF8989"/>
              </a:solidFill>
              <a:latin typeface="한컴 바겐세일 M" pitchFamily="18" charset="-127"/>
              <a:ea typeface="한컴 바겐세일 M" pitchFamily="18" charset="-127"/>
            </a:endParaRPr>
          </a:p>
          <a:p>
            <a:pPr fontAlgn="base"/>
            <a:r>
              <a:rPr lang="ko-KR" altLang="en-US" sz="2800" spc="-150" dirty="0" smtClean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우유</a:t>
            </a:r>
            <a:r>
              <a:rPr lang="en-US" altLang="ko-KR" sz="2800" spc="-15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800" spc="-15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홍차</a:t>
            </a:r>
            <a:r>
              <a:rPr lang="en-US" altLang="ko-KR" sz="2800" spc="-15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800" spc="-150" dirty="0">
                <a:solidFill>
                  <a:srgbClr val="FF8989"/>
                </a:solidFill>
                <a:latin typeface="한컴 바겐세일 M" pitchFamily="18" charset="-127"/>
                <a:ea typeface="한컴 바겐세일 M" pitchFamily="18" charset="-127"/>
              </a:rPr>
              <a:t>주스와 복용 삼가</a:t>
            </a:r>
          </a:p>
        </p:txBody>
      </p:sp>
      <p:sp>
        <p:nvSpPr>
          <p:cNvPr id="49" name="직사각형 48"/>
          <p:cNvSpPr/>
          <p:nvPr/>
        </p:nvSpPr>
        <p:spPr>
          <a:xfrm>
            <a:off x="1519728" y="5589240"/>
            <a:ext cx="41323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안약은 사용할 때 용기 입구가 손이나 눈에 닿지 않도록 주의</a:t>
            </a:r>
          </a:p>
        </p:txBody>
      </p:sp>
      <p:pic>
        <p:nvPicPr>
          <p:cNvPr id="50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96" y="5642634"/>
            <a:ext cx="288776" cy="28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01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/>
      <p:bldP spid="40" grpId="0"/>
      <p:bldP spid="42" grpId="0"/>
      <p:bldP spid="43" grpId="0"/>
      <p:bldP spid="48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8648485" y="6359673"/>
            <a:ext cx="42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ko-KR" sz="2400" spc="-150" dirty="0" smtClean="0">
                <a:solidFill>
                  <a:srgbClr val="FDC48B"/>
                </a:solidFill>
                <a:latin typeface="휴먼굵은샘체" pitchFamily="2" charset="-127"/>
                <a:ea typeface="휴먼굵은샘체" pitchFamily="2" charset="-127"/>
              </a:rPr>
              <a:t>[7]</a:t>
            </a:r>
            <a:endParaRPr lang="ko-KR" altLang="en-US" sz="2400" spc="-150" dirty="0">
              <a:solidFill>
                <a:srgbClr val="FDC48B"/>
              </a:solidFill>
              <a:latin typeface="휴먼굵은샘체" pitchFamily="2" charset="-127"/>
              <a:ea typeface="휴먼굵은샘체" pitchFamily="2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389580" y="980728"/>
            <a:ext cx="71494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spc="-150" dirty="0" smtClean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약을 잘 보관하는 것도 복용법만큼이나 중요</a:t>
            </a:r>
            <a:endParaRPr lang="ko-KR" altLang="en-US" sz="2800" spc="-150" dirty="0">
              <a:solidFill>
                <a:srgbClr val="FF8989"/>
              </a:solidFill>
              <a:latin typeface="MD개성체" pitchFamily="18" charset="-127"/>
              <a:ea typeface="MD개성체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392186" y="1436126"/>
            <a:ext cx="75281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spc="-150" dirty="0" smtClean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의약품 상자를 구분하여 설명서와 함께 보관함</a:t>
            </a:r>
            <a:endParaRPr lang="ko-KR" altLang="en-US" sz="2800" spc="-150" dirty="0">
              <a:solidFill>
                <a:srgbClr val="FF8989"/>
              </a:solidFill>
              <a:latin typeface="MD개성체" pitchFamily="18" charset="-127"/>
              <a:ea typeface="MD개성체" pitchFamily="18" charset="-127"/>
            </a:endParaRPr>
          </a:p>
        </p:txBody>
      </p:sp>
      <p:sp>
        <p:nvSpPr>
          <p:cNvPr id="24" name="자유형 23"/>
          <p:cNvSpPr/>
          <p:nvPr/>
        </p:nvSpPr>
        <p:spPr>
          <a:xfrm>
            <a:off x="855447" y="203200"/>
            <a:ext cx="4069472" cy="637309"/>
          </a:xfrm>
          <a:custGeom>
            <a:avLst/>
            <a:gdLst>
              <a:gd name="connsiteX0" fmla="*/ 110837 w 4082473"/>
              <a:gd name="connsiteY0" fmla="*/ 0 h 840510"/>
              <a:gd name="connsiteX1" fmla="*/ 4082473 w 4082473"/>
              <a:gd name="connsiteY1" fmla="*/ 0 h 840510"/>
              <a:gd name="connsiteX2" fmla="*/ 4082473 w 4082473"/>
              <a:gd name="connsiteY2" fmla="*/ 840510 h 840510"/>
              <a:gd name="connsiteX3" fmla="*/ 9237 w 4082473"/>
              <a:gd name="connsiteY3" fmla="*/ 840510 h 840510"/>
              <a:gd name="connsiteX4" fmla="*/ 0 w 4082473"/>
              <a:gd name="connsiteY4" fmla="*/ 840510 h 840510"/>
              <a:gd name="connsiteX0" fmla="*/ 64508 w 4082473"/>
              <a:gd name="connsiteY0" fmla="*/ 0 h 840510"/>
              <a:gd name="connsiteX1" fmla="*/ 4082473 w 4082473"/>
              <a:gd name="connsiteY1" fmla="*/ 0 h 840510"/>
              <a:gd name="connsiteX2" fmla="*/ 4082473 w 4082473"/>
              <a:gd name="connsiteY2" fmla="*/ 840510 h 840510"/>
              <a:gd name="connsiteX3" fmla="*/ 9237 w 4082473"/>
              <a:gd name="connsiteY3" fmla="*/ 840510 h 840510"/>
              <a:gd name="connsiteX4" fmla="*/ 0 w 4082473"/>
              <a:gd name="connsiteY4" fmla="*/ 840510 h 840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2473" h="840510">
                <a:moveTo>
                  <a:pt x="64508" y="0"/>
                </a:moveTo>
                <a:lnTo>
                  <a:pt x="4082473" y="0"/>
                </a:lnTo>
                <a:lnTo>
                  <a:pt x="4082473" y="840510"/>
                </a:lnTo>
                <a:lnTo>
                  <a:pt x="9237" y="840510"/>
                </a:lnTo>
                <a:lnTo>
                  <a:pt x="0" y="840510"/>
                </a:lnTo>
              </a:path>
            </a:pathLst>
          </a:custGeom>
          <a:solidFill>
            <a:srgbClr val="FDC48B"/>
          </a:solidFill>
          <a:ln w="28575">
            <a:solidFill>
              <a:srgbClr val="FDC48B"/>
            </a:solidFill>
          </a:ln>
          <a:effec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1085412" y="244932"/>
            <a:ext cx="360040" cy="3600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1026104" y="219532"/>
            <a:ext cx="216024" cy="21602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연결선 26"/>
          <p:cNvCxnSpPr/>
          <p:nvPr/>
        </p:nvCxnSpPr>
        <p:spPr>
          <a:xfrm flipV="1">
            <a:off x="735663" y="840509"/>
            <a:ext cx="4438668" cy="9236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 flipV="1">
            <a:off x="776071" y="184728"/>
            <a:ext cx="4396058" cy="13148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840723" y="184728"/>
            <a:ext cx="0" cy="66501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801043" y="184395"/>
            <a:ext cx="0" cy="66501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5008306" y="194412"/>
            <a:ext cx="0" cy="63339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>
            <a:off x="5076290" y="197876"/>
            <a:ext cx="0" cy="63339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직사각형 35"/>
          <p:cNvSpPr/>
          <p:nvPr/>
        </p:nvSpPr>
        <p:spPr>
          <a:xfrm>
            <a:off x="7367669" y="35099"/>
            <a:ext cx="1574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약물의</a:t>
            </a:r>
            <a:endParaRPr lang="en-US" altLang="ko-KR" sz="1400" b="1" i="1" spc="-300" dirty="0" smtClean="0">
              <a:solidFill>
                <a:srgbClr val="3FCDFF"/>
              </a:solidFill>
              <a:latin typeface="+mn-ea"/>
            </a:endParaRPr>
          </a:p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오용 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Impact"/>
              </a:rPr>
              <a:t>• </a:t>
            </a:r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 남용 예방교육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( </a:t>
            </a:r>
            <a:r>
              <a:rPr lang="en-US" altLang="ko-KR" sz="1400" b="1" i="1" spc="-300" dirty="0">
                <a:solidFill>
                  <a:srgbClr val="3FCDFF"/>
                </a:solidFill>
                <a:latin typeface="+mn-ea"/>
              </a:rPr>
              <a:t>6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 )</a:t>
            </a:r>
            <a:endParaRPr lang="ko-KR" altLang="en-US" sz="1400" b="1" i="1" spc="-300" dirty="0">
              <a:solidFill>
                <a:srgbClr val="3FCDFF"/>
              </a:solidFill>
              <a:latin typeface="+mn-ea"/>
            </a:endParaRPr>
          </a:p>
        </p:txBody>
      </p:sp>
      <p:cxnSp>
        <p:nvCxnSpPr>
          <p:cNvPr id="37" name="직선 연결선 36"/>
          <p:cNvCxnSpPr/>
          <p:nvPr/>
        </p:nvCxnSpPr>
        <p:spPr>
          <a:xfrm>
            <a:off x="7446059" y="135682"/>
            <a:ext cx="0" cy="557014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7309331" y="550496"/>
            <a:ext cx="1634038" cy="0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직사각형 38"/>
          <p:cNvSpPr/>
          <p:nvPr/>
        </p:nvSpPr>
        <p:spPr>
          <a:xfrm>
            <a:off x="1331996" y="284345"/>
            <a:ext cx="3704860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900" b="1" spc="-300" dirty="0" smtClean="0">
                <a:solidFill>
                  <a:schemeClr val="bg1"/>
                </a:solidFill>
                <a:latin typeface="+mn-ea"/>
              </a:rPr>
              <a:t>의약품의 올바른 </a:t>
            </a:r>
            <a:r>
              <a:rPr lang="ko-KR" altLang="en-US" sz="2900" b="1" spc="-300" dirty="0" err="1" smtClean="0">
                <a:solidFill>
                  <a:schemeClr val="bg1"/>
                </a:solidFill>
                <a:latin typeface="+mn-ea"/>
              </a:rPr>
              <a:t>보관법</a:t>
            </a:r>
            <a:endParaRPr lang="ko-KR" altLang="en-US" sz="2900" b="1" spc="-3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797989" y="2058275"/>
            <a:ext cx="71223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알약 </a:t>
            </a:r>
            <a:r>
              <a:rPr lang="en-US" altLang="ko-KR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습기에 주의</a:t>
            </a:r>
            <a:r>
              <a:rPr lang="en-US" altLang="ko-KR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약병이나 플라스틱 통에 들어 있는 약은 </a:t>
            </a:r>
            <a:endParaRPr lang="en-US" altLang="ko-KR" sz="2000" b="1" spc="-15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en-US" altLang="ko-KR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</a:t>
            </a:r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곰팡이가 생길 수 있으므로 직사광선이 없는 상온에 보관</a:t>
            </a:r>
            <a:endParaRPr lang="ko-KR" altLang="en-US" sz="2000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797990" y="2794233"/>
            <a:ext cx="6734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가루약 </a:t>
            </a:r>
            <a:r>
              <a:rPr lang="en-US" altLang="ko-KR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유통기간이 짧다는 것을 유의</a:t>
            </a:r>
            <a:r>
              <a:rPr lang="en-US" altLang="ko-KR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봉투를 뜯은 후 </a:t>
            </a:r>
            <a:endParaRPr lang="en-US" altLang="ko-KR" sz="2000" b="1" spc="-15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en-US" altLang="ko-KR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</a:t>
            </a:r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시간이 경과되었다면 폐기 </a:t>
            </a:r>
            <a:endParaRPr lang="ko-KR" altLang="en-US" sz="2000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758087" y="3530812"/>
            <a:ext cx="61982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시럽 및 </a:t>
            </a:r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물약 </a:t>
            </a:r>
            <a:r>
              <a:rPr lang="en-US" altLang="ko-KR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계량스푼은 항상 청결을 유지</a:t>
            </a:r>
            <a:r>
              <a:rPr lang="en-US" altLang="ko-KR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</a:p>
          <a:p>
            <a:pPr fontAlgn="base"/>
            <a:r>
              <a:rPr lang="en-US" altLang="ko-KR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</a:t>
            </a:r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먹고 난 약은 뚜껑을 닫아서 보관</a:t>
            </a:r>
            <a:endParaRPr lang="ko-KR" altLang="en-US" sz="2000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3" name="Picture 2" descr="C:\Documents and Settings\김징한\바탕 화면\생활안전 자료\PPT\0002_anwansoon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478" y="2136914"/>
            <a:ext cx="224066" cy="22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Documents and Settings\김징한\바탕 화면\생활안전 자료\PPT\0002_anwansoon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479" y="2867974"/>
            <a:ext cx="224066" cy="22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Documents and Settings\김징한\바탕 화면\생활안전 자료\PPT\0002_anwansoon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311" y="3594778"/>
            <a:ext cx="224066" cy="22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2398149" y="4136680"/>
            <a:ext cx="3102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ko-KR" altLang="en-US" sz="320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의약품의 보관 장소</a:t>
            </a:r>
          </a:p>
        </p:txBody>
      </p:sp>
      <p:sp>
        <p:nvSpPr>
          <p:cNvPr id="40" name="자유형 39"/>
          <p:cNvSpPr/>
          <p:nvPr/>
        </p:nvSpPr>
        <p:spPr>
          <a:xfrm>
            <a:off x="1995449" y="4437324"/>
            <a:ext cx="5809739" cy="2315168"/>
          </a:xfrm>
          <a:custGeom>
            <a:avLst/>
            <a:gdLst>
              <a:gd name="connsiteX0" fmla="*/ 425450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0 w 1863725"/>
              <a:gd name="connsiteY5" fmla="*/ 174625 h 876300"/>
              <a:gd name="connsiteX0" fmla="*/ 615680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0 w 1863725"/>
              <a:gd name="connsiteY5" fmla="*/ 174625 h 876300"/>
              <a:gd name="connsiteX0" fmla="*/ 657566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0 w 1863725"/>
              <a:gd name="connsiteY5" fmla="*/ 174625 h 876300"/>
              <a:gd name="connsiteX0" fmla="*/ 657566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41886 w 1863725"/>
              <a:gd name="connsiteY5" fmla="*/ 2201 h 876300"/>
              <a:gd name="connsiteX0" fmla="*/ 655821 w 1861980"/>
              <a:gd name="connsiteY0" fmla="*/ 0 h 876300"/>
              <a:gd name="connsiteX1" fmla="*/ 1861980 w 1861980"/>
              <a:gd name="connsiteY1" fmla="*/ 0 h 876300"/>
              <a:gd name="connsiteX2" fmla="*/ 1858805 w 1861980"/>
              <a:gd name="connsiteY2" fmla="*/ 876300 h 876300"/>
              <a:gd name="connsiteX3" fmla="*/ 1430 w 1861980"/>
              <a:gd name="connsiteY3" fmla="*/ 873125 h 876300"/>
              <a:gd name="connsiteX4" fmla="*/ 0 w 1861980"/>
              <a:gd name="connsiteY4" fmla="*/ 7607 h 876300"/>
              <a:gd name="connsiteX5" fmla="*/ 40141 w 1861980"/>
              <a:gd name="connsiteY5" fmla="*/ 2201 h 876300"/>
              <a:gd name="connsiteX0" fmla="*/ 654519 w 1860678"/>
              <a:gd name="connsiteY0" fmla="*/ 0 h 876300"/>
              <a:gd name="connsiteX1" fmla="*/ 1860678 w 1860678"/>
              <a:gd name="connsiteY1" fmla="*/ 0 h 876300"/>
              <a:gd name="connsiteX2" fmla="*/ 1857503 w 1860678"/>
              <a:gd name="connsiteY2" fmla="*/ 876300 h 876300"/>
              <a:gd name="connsiteX3" fmla="*/ 128 w 1860678"/>
              <a:gd name="connsiteY3" fmla="*/ 873125 h 876300"/>
              <a:gd name="connsiteX4" fmla="*/ 3934 w 1860678"/>
              <a:gd name="connsiteY4" fmla="*/ 7607 h 876300"/>
              <a:gd name="connsiteX5" fmla="*/ 38839 w 1860678"/>
              <a:gd name="connsiteY5" fmla="*/ 2201 h 876300"/>
              <a:gd name="connsiteX0" fmla="*/ 654664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777588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798075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908588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1707302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1346067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454338 w 1860823"/>
              <a:gd name="connsiteY0" fmla="*/ 0 h 883831"/>
              <a:gd name="connsiteX1" fmla="*/ 1860823 w 1860823"/>
              <a:gd name="connsiteY1" fmla="*/ 7531 h 883831"/>
              <a:gd name="connsiteX2" fmla="*/ 1857648 w 1860823"/>
              <a:gd name="connsiteY2" fmla="*/ 883831 h 883831"/>
              <a:gd name="connsiteX3" fmla="*/ 273 w 1860823"/>
              <a:gd name="connsiteY3" fmla="*/ 880656 h 883831"/>
              <a:gd name="connsiteX4" fmla="*/ 589 w 1860823"/>
              <a:gd name="connsiteY4" fmla="*/ 10067 h 883831"/>
              <a:gd name="connsiteX5" fmla="*/ 38984 w 1860823"/>
              <a:gd name="connsiteY5" fmla="*/ 9732 h 883831"/>
              <a:gd name="connsiteX0" fmla="*/ 589077 w 1860823"/>
              <a:gd name="connsiteY0" fmla="*/ 0 h 883831"/>
              <a:gd name="connsiteX1" fmla="*/ 1860823 w 1860823"/>
              <a:gd name="connsiteY1" fmla="*/ 7531 h 883831"/>
              <a:gd name="connsiteX2" fmla="*/ 1857648 w 1860823"/>
              <a:gd name="connsiteY2" fmla="*/ 883831 h 883831"/>
              <a:gd name="connsiteX3" fmla="*/ 273 w 1860823"/>
              <a:gd name="connsiteY3" fmla="*/ 880656 h 883831"/>
              <a:gd name="connsiteX4" fmla="*/ 589 w 1860823"/>
              <a:gd name="connsiteY4" fmla="*/ 10067 h 883831"/>
              <a:gd name="connsiteX5" fmla="*/ 38984 w 1860823"/>
              <a:gd name="connsiteY5" fmla="*/ 9732 h 883831"/>
              <a:gd name="connsiteX0" fmla="*/ 1051372 w 1860823"/>
              <a:gd name="connsiteY0" fmla="*/ 273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1051372 w 1860823"/>
              <a:gd name="connsiteY0" fmla="*/ 273 h 876300"/>
              <a:gd name="connsiteX1" fmla="*/ 868488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051372 w 1860823"/>
              <a:gd name="connsiteY0" fmla="*/ 273 h 876300"/>
              <a:gd name="connsiteX1" fmla="*/ 775212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051372 w 1860823"/>
              <a:gd name="connsiteY0" fmla="*/ 273 h 876300"/>
              <a:gd name="connsiteX1" fmla="*/ 829062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051372 w 1860823"/>
              <a:gd name="connsiteY0" fmla="*/ 273 h 876300"/>
              <a:gd name="connsiteX1" fmla="*/ 923940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923940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1610 h 877637"/>
              <a:gd name="connsiteX1" fmla="*/ 149064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9064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273 h 876300"/>
              <a:gd name="connsiteX1" fmla="*/ 1490646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1610 h 877637"/>
              <a:gd name="connsiteX1" fmla="*/ 1554753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13242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9486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7630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6647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19373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7502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05079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10096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4602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9808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8985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99704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49965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557390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14658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58597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51749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14763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726410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9615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63695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273 h 876300"/>
              <a:gd name="connsiteX1" fmla="*/ 736617 w 1860823"/>
              <a:gd name="connsiteY1" fmla="*/ 1337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948594 w 1860823"/>
              <a:gd name="connsiteY1" fmla="*/ 1337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1006888 w 1860823"/>
              <a:gd name="connsiteY1" fmla="*/ 1337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956544 w 1860823"/>
              <a:gd name="connsiteY1" fmla="*/ 1337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1362133 w 1860823"/>
              <a:gd name="connsiteY1" fmla="*/ 1337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3990 h 880017"/>
              <a:gd name="connsiteX1" fmla="*/ 1359581 w 1860823"/>
              <a:gd name="connsiteY1" fmla="*/ 1040 h 880017"/>
              <a:gd name="connsiteX2" fmla="*/ 1860823 w 1860823"/>
              <a:gd name="connsiteY2" fmla="*/ 3717 h 880017"/>
              <a:gd name="connsiteX3" fmla="*/ 1857648 w 1860823"/>
              <a:gd name="connsiteY3" fmla="*/ 880017 h 880017"/>
              <a:gd name="connsiteX4" fmla="*/ 273 w 1860823"/>
              <a:gd name="connsiteY4" fmla="*/ 876842 h 880017"/>
              <a:gd name="connsiteX5" fmla="*/ 589 w 1860823"/>
              <a:gd name="connsiteY5" fmla="*/ 6253 h 880017"/>
              <a:gd name="connsiteX6" fmla="*/ 38984 w 1860823"/>
              <a:gd name="connsiteY6" fmla="*/ 5918 h 880017"/>
              <a:gd name="connsiteX0" fmla="*/ 1748856 w 1860823"/>
              <a:gd name="connsiteY0" fmla="*/ 3990 h 880017"/>
              <a:gd name="connsiteX1" fmla="*/ 644938 w 1860823"/>
              <a:gd name="connsiteY1" fmla="*/ 1040 h 880017"/>
              <a:gd name="connsiteX2" fmla="*/ 1860823 w 1860823"/>
              <a:gd name="connsiteY2" fmla="*/ 3717 h 880017"/>
              <a:gd name="connsiteX3" fmla="*/ 1857648 w 1860823"/>
              <a:gd name="connsiteY3" fmla="*/ 880017 h 880017"/>
              <a:gd name="connsiteX4" fmla="*/ 273 w 1860823"/>
              <a:gd name="connsiteY4" fmla="*/ 876842 h 880017"/>
              <a:gd name="connsiteX5" fmla="*/ 589 w 1860823"/>
              <a:gd name="connsiteY5" fmla="*/ 6253 h 880017"/>
              <a:gd name="connsiteX6" fmla="*/ 38984 w 1860823"/>
              <a:gd name="connsiteY6" fmla="*/ 5918 h 880017"/>
              <a:gd name="connsiteX0" fmla="*/ 1748856 w 1860823"/>
              <a:gd name="connsiteY0" fmla="*/ 9051 h 885078"/>
              <a:gd name="connsiteX1" fmla="*/ 993676 w 1860823"/>
              <a:gd name="connsiteY1" fmla="*/ 754 h 885078"/>
              <a:gd name="connsiteX2" fmla="*/ 1860823 w 1860823"/>
              <a:gd name="connsiteY2" fmla="*/ 8778 h 885078"/>
              <a:gd name="connsiteX3" fmla="*/ 1857648 w 1860823"/>
              <a:gd name="connsiteY3" fmla="*/ 885078 h 885078"/>
              <a:gd name="connsiteX4" fmla="*/ 273 w 1860823"/>
              <a:gd name="connsiteY4" fmla="*/ 881903 h 885078"/>
              <a:gd name="connsiteX5" fmla="*/ 589 w 1860823"/>
              <a:gd name="connsiteY5" fmla="*/ 11314 h 885078"/>
              <a:gd name="connsiteX6" fmla="*/ 38984 w 1860823"/>
              <a:gd name="connsiteY6" fmla="*/ 10979 h 885078"/>
              <a:gd name="connsiteX0" fmla="*/ 1748856 w 1860823"/>
              <a:gd name="connsiteY0" fmla="*/ 3990 h 880017"/>
              <a:gd name="connsiteX1" fmla="*/ 1088298 w 1860823"/>
              <a:gd name="connsiteY1" fmla="*/ 1041 h 880017"/>
              <a:gd name="connsiteX2" fmla="*/ 1860823 w 1860823"/>
              <a:gd name="connsiteY2" fmla="*/ 3717 h 880017"/>
              <a:gd name="connsiteX3" fmla="*/ 1857648 w 1860823"/>
              <a:gd name="connsiteY3" fmla="*/ 880017 h 880017"/>
              <a:gd name="connsiteX4" fmla="*/ 273 w 1860823"/>
              <a:gd name="connsiteY4" fmla="*/ 876842 h 880017"/>
              <a:gd name="connsiteX5" fmla="*/ 589 w 1860823"/>
              <a:gd name="connsiteY5" fmla="*/ 6253 h 880017"/>
              <a:gd name="connsiteX6" fmla="*/ 38984 w 1860823"/>
              <a:gd name="connsiteY6" fmla="*/ 5918 h 880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60823" h="880017">
                <a:moveTo>
                  <a:pt x="1748856" y="3990"/>
                </a:moveTo>
                <a:cubicBezTo>
                  <a:pt x="1751806" y="3446"/>
                  <a:pt x="1085348" y="1585"/>
                  <a:pt x="1088298" y="1041"/>
                </a:cubicBezTo>
                <a:cubicBezTo>
                  <a:pt x="1254528" y="-3418"/>
                  <a:pt x="1694593" y="8176"/>
                  <a:pt x="1860823" y="3717"/>
                </a:cubicBezTo>
                <a:cubicBezTo>
                  <a:pt x="1859765" y="295817"/>
                  <a:pt x="1858706" y="587917"/>
                  <a:pt x="1857648" y="880017"/>
                </a:cubicBezTo>
                <a:lnTo>
                  <a:pt x="273" y="876842"/>
                </a:lnTo>
                <a:cubicBezTo>
                  <a:pt x="-785" y="585800"/>
                  <a:pt x="1647" y="297295"/>
                  <a:pt x="589" y="6253"/>
                </a:cubicBezTo>
                <a:lnTo>
                  <a:pt x="38984" y="5918"/>
                </a:lnTo>
              </a:path>
            </a:pathLst>
          </a:cu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41" name="그룹 40"/>
          <p:cNvGrpSpPr/>
          <p:nvPr/>
        </p:nvGrpSpPr>
        <p:grpSpPr>
          <a:xfrm>
            <a:off x="2133870" y="4149080"/>
            <a:ext cx="339372" cy="445866"/>
            <a:chOff x="1859537" y="1700807"/>
            <a:chExt cx="472852" cy="603992"/>
          </a:xfrm>
        </p:grpSpPr>
        <p:pic>
          <p:nvPicPr>
            <p:cNvPr id="42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877"/>
            <a:stretch/>
          </p:blipFill>
          <p:spPr bwMode="auto">
            <a:xfrm>
              <a:off x="1859537" y="1700807"/>
              <a:ext cx="276795" cy="603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30"/>
            <a:stretch/>
          </p:blipFill>
          <p:spPr bwMode="auto">
            <a:xfrm>
              <a:off x="2074485" y="1700808"/>
              <a:ext cx="25790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4" name="Picture 2" descr="C:\Documents and Settings\김징한\바탕 화면\생활안전 자료\PPT\0002_anwansoon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842" y="4696678"/>
            <a:ext cx="224066" cy="22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Documents and Settings\김징한\바탕 화면\생활안전 자료\PPT\0002_anwansoon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842" y="5041202"/>
            <a:ext cx="224066" cy="22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C:\Documents and Settings\김징한\바탕 화면\생활안전 자료\PPT\0002_anwansoon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576" y="5387066"/>
            <a:ext cx="224066" cy="22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341370" y="4635968"/>
            <a:ext cx="40254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항생제의 경우 반드시 냉장고에 보관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2343527" y="4982197"/>
            <a:ext cx="37882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대부분의 약은 그늘진 실온에 보관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340103" y="5335783"/>
            <a:ext cx="51351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대부분의 약은 냉장고에 보관하면 습기가 차고</a:t>
            </a:r>
            <a:r>
              <a:rPr lang="en-US" altLang="ko-KR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endParaRPr lang="en-US" altLang="ko-KR" sz="2000" b="1" spc="-15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효과가 </a:t>
            </a:r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떨어지는 경우가 많음</a:t>
            </a:r>
            <a:r>
              <a:rPr lang="en-US" altLang="ko-KR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2000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7" name="Picture 2" descr="C:\Documents and Settings\김징한\바탕 화면\생활안전 자료\PPT\0002_anwansoon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841" y="6058925"/>
            <a:ext cx="224066" cy="22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직사각형 47"/>
          <p:cNvSpPr/>
          <p:nvPr/>
        </p:nvSpPr>
        <p:spPr>
          <a:xfrm>
            <a:off x="2322051" y="5987397"/>
            <a:ext cx="55623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특별히 보관 장소나 방법에 대한 주의 설명을 듣지 </a:t>
            </a:r>
            <a:endParaRPr lang="en-US" altLang="ko-KR" sz="2000" b="1" spc="-15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않았을 </a:t>
            </a:r>
            <a:r>
              <a: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경우에는 그늘진 실온에 보관</a:t>
            </a:r>
          </a:p>
        </p:txBody>
      </p:sp>
    </p:spTree>
    <p:extLst>
      <p:ext uri="{BB962C8B-B14F-4D97-AF65-F5344CB8AC3E}">
        <p14:creationId xmlns:p14="http://schemas.microsoft.com/office/powerpoint/2010/main" val="171294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0" grpId="0" animBg="1"/>
      <p:bldP spid="6" grpId="0"/>
      <p:bldP spid="7" grpId="0"/>
      <p:bldP spid="8" grpId="0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8648485" y="6359673"/>
            <a:ext cx="42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ko-KR" sz="2400" spc="-150" dirty="0" smtClean="0">
                <a:solidFill>
                  <a:srgbClr val="FDC48B"/>
                </a:solidFill>
                <a:latin typeface="휴먼굵은샘체" pitchFamily="2" charset="-127"/>
                <a:ea typeface="휴먼굵은샘체" pitchFamily="2" charset="-127"/>
              </a:rPr>
              <a:t>[8]</a:t>
            </a:r>
            <a:endParaRPr lang="ko-KR" altLang="en-US" sz="2400" spc="-150" dirty="0">
              <a:solidFill>
                <a:srgbClr val="FDC48B"/>
              </a:solidFill>
              <a:latin typeface="휴먼굵은샘체" pitchFamily="2" charset="-127"/>
              <a:ea typeface="휴먼굵은샘체" pitchFamily="2" charset="-127"/>
            </a:endParaRPr>
          </a:p>
        </p:txBody>
      </p:sp>
      <p:sp>
        <p:nvSpPr>
          <p:cNvPr id="20" name="자유형 19"/>
          <p:cNvSpPr/>
          <p:nvPr/>
        </p:nvSpPr>
        <p:spPr>
          <a:xfrm>
            <a:off x="855447" y="203200"/>
            <a:ext cx="4069472" cy="637309"/>
          </a:xfrm>
          <a:custGeom>
            <a:avLst/>
            <a:gdLst>
              <a:gd name="connsiteX0" fmla="*/ 110837 w 4082473"/>
              <a:gd name="connsiteY0" fmla="*/ 0 h 840510"/>
              <a:gd name="connsiteX1" fmla="*/ 4082473 w 4082473"/>
              <a:gd name="connsiteY1" fmla="*/ 0 h 840510"/>
              <a:gd name="connsiteX2" fmla="*/ 4082473 w 4082473"/>
              <a:gd name="connsiteY2" fmla="*/ 840510 h 840510"/>
              <a:gd name="connsiteX3" fmla="*/ 9237 w 4082473"/>
              <a:gd name="connsiteY3" fmla="*/ 840510 h 840510"/>
              <a:gd name="connsiteX4" fmla="*/ 0 w 4082473"/>
              <a:gd name="connsiteY4" fmla="*/ 840510 h 840510"/>
              <a:gd name="connsiteX0" fmla="*/ 64508 w 4082473"/>
              <a:gd name="connsiteY0" fmla="*/ 0 h 840510"/>
              <a:gd name="connsiteX1" fmla="*/ 4082473 w 4082473"/>
              <a:gd name="connsiteY1" fmla="*/ 0 h 840510"/>
              <a:gd name="connsiteX2" fmla="*/ 4082473 w 4082473"/>
              <a:gd name="connsiteY2" fmla="*/ 840510 h 840510"/>
              <a:gd name="connsiteX3" fmla="*/ 9237 w 4082473"/>
              <a:gd name="connsiteY3" fmla="*/ 840510 h 840510"/>
              <a:gd name="connsiteX4" fmla="*/ 0 w 4082473"/>
              <a:gd name="connsiteY4" fmla="*/ 840510 h 840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2473" h="840510">
                <a:moveTo>
                  <a:pt x="64508" y="0"/>
                </a:moveTo>
                <a:lnTo>
                  <a:pt x="4082473" y="0"/>
                </a:lnTo>
                <a:lnTo>
                  <a:pt x="4082473" y="840510"/>
                </a:lnTo>
                <a:lnTo>
                  <a:pt x="9237" y="840510"/>
                </a:lnTo>
                <a:lnTo>
                  <a:pt x="0" y="840510"/>
                </a:lnTo>
              </a:path>
            </a:pathLst>
          </a:custGeom>
          <a:solidFill>
            <a:srgbClr val="FDC48B"/>
          </a:solidFill>
          <a:ln w="28575">
            <a:solidFill>
              <a:srgbClr val="FDC48B"/>
            </a:solidFill>
          </a:ln>
          <a:effec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>
            <a:off x="1085412" y="244932"/>
            <a:ext cx="360040" cy="3600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1026104" y="219532"/>
            <a:ext cx="216024" cy="21602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직선 연결선 22"/>
          <p:cNvCxnSpPr/>
          <p:nvPr/>
        </p:nvCxnSpPr>
        <p:spPr>
          <a:xfrm flipV="1">
            <a:off x="735663" y="840509"/>
            <a:ext cx="4438668" cy="9236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 flipV="1">
            <a:off x="776071" y="184728"/>
            <a:ext cx="4396058" cy="13148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840723" y="184728"/>
            <a:ext cx="0" cy="66501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801043" y="184395"/>
            <a:ext cx="0" cy="66501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5008306" y="194412"/>
            <a:ext cx="0" cy="63339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5076290" y="197876"/>
            <a:ext cx="0" cy="63339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/>
          <p:cNvSpPr/>
          <p:nvPr/>
        </p:nvSpPr>
        <p:spPr>
          <a:xfrm>
            <a:off x="7367669" y="35099"/>
            <a:ext cx="1574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약물의</a:t>
            </a:r>
            <a:endParaRPr lang="en-US" altLang="ko-KR" sz="1400" b="1" i="1" spc="-300" dirty="0" smtClean="0">
              <a:solidFill>
                <a:srgbClr val="3FCDFF"/>
              </a:solidFill>
              <a:latin typeface="+mn-ea"/>
            </a:endParaRPr>
          </a:p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오용 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Impact"/>
              </a:rPr>
              <a:t>• </a:t>
            </a:r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 남용 예방교육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( </a:t>
            </a:r>
            <a:r>
              <a:rPr lang="en-US" altLang="ko-KR" sz="1400" b="1" i="1" spc="-300" dirty="0">
                <a:solidFill>
                  <a:srgbClr val="3FCDFF"/>
                </a:solidFill>
                <a:latin typeface="+mn-ea"/>
              </a:rPr>
              <a:t>6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 )</a:t>
            </a:r>
            <a:endParaRPr lang="ko-KR" altLang="en-US" sz="1400" b="1" i="1" spc="-300" dirty="0">
              <a:solidFill>
                <a:srgbClr val="3FCDFF"/>
              </a:solidFill>
              <a:latin typeface="+mn-ea"/>
            </a:endParaRPr>
          </a:p>
        </p:txBody>
      </p:sp>
      <p:cxnSp>
        <p:nvCxnSpPr>
          <p:cNvPr id="30" name="직선 연결선 29"/>
          <p:cNvCxnSpPr/>
          <p:nvPr/>
        </p:nvCxnSpPr>
        <p:spPr>
          <a:xfrm>
            <a:off x="7446059" y="135682"/>
            <a:ext cx="0" cy="557014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7309331" y="550496"/>
            <a:ext cx="1634038" cy="0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직사각형 31"/>
          <p:cNvSpPr/>
          <p:nvPr/>
        </p:nvSpPr>
        <p:spPr>
          <a:xfrm>
            <a:off x="1331996" y="284345"/>
            <a:ext cx="3704860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900" b="1" spc="-300" dirty="0" smtClean="0">
                <a:solidFill>
                  <a:schemeClr val="bg1"/>
                </a:solidFill>
                <a:latin typeface="+mn-ea"/>
              </a:rPr>
              <a:t>의약품의 올바른 </a:t>
            </a:r>
            <a:r>
              <a:rPr lang="ko-KR" altLang="en-US" sz="2900" b="1" spc="-300" dirty="0" err="1" smtClean="0">
                <a:solidFill>
                  <a:schemeClr val="bg1"/>
                </a:solidFill>
                <a:latin typeface="+mn-ea"/>
              </a:rPr>
              <a:t>폐</a:t>
            </a:r>
            <a:r>
              <a:rPr lang="ko-KR" altLang="en-US" sz="2900" b="1" spc="-300" dirty="0" err="1">
                <a:solidFill>
                  <a:schemeClr val="bg1"/>
                </a:solidFill>
                <a:latin typeface="+mn-ea"/>
              </a:rPr>
              <a:t>기</a:t>
            </a:r>
            <a:r>
              <a:rPr lang="ko-KR" altLang="en-US" sz="2900" b="1" spc="-300" dirty="0" err="1" smtClean="0">
                <a:solidFill>
                  <a:schemeClr val="bg1"/>
                </a:solidFill>
                <a:latin typeface="+mn-ea"/>
              </a:rPr>
              <a:t>법</a:t>
            </a:r>
            <a:endParaRPr lang="ko-KR" altLang="en-US" sz="2900" b="1" spc="-3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2597599" y="1663961"/>
            <a:ext cx="44807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ko-KR" sz="3200" spc="-300" dirty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 </a:t>
            </a:r>
            <a:r>
              <a:rPr lang="ko-KR" altLang="en-US" sz="3200" spc="-300" dirty="0" smtClean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복용이 끝난 의약품 폐기</a:t>
            </a:r>
            <a:endParaRPr lang="en-US" altLang="ko-KR" sz="3200" spc="-300" dirty="0">
              <a:solidFill>
                <a:srgbClr val="FF8989"/>
              </a:solidFill>
              <a:latin typeface="MD개성체" pitchFamily="18" charset="-127"/>
              <a:ea typeface="MD개성체" pitchFamily="18" charset="-127"/>
            </a:endParaRPr>
          </a:p>
        </p:txBody>
      </p:sp>
      <p:grpSp>
        <p:nvGrpSpPr>
          <p:cNvPr id="35" name="그룹 34"/>
          <p:cNvGrpSpPr/>
          <p:nvPr/>
        </p:nvGrpSpPr>
        <p:grpSpPr>
          <a:xfrm>
            <a:off x="2404812" y="1682670"/>
            <a:ext cx="339372" cy="445866"/>
            <a:chOff x="1859537" y="1700807"/>
            <a:chExt cx="472852" cy="603992"/>
          </a:xfrm>
        </p:grpSpPr>
        <p:pic>
          <p:nvPicPr>
            <p:cNvPr id="36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877"/>
            <a:stretch/>
          </p:blipFill>
          <p:spPr bwMode="auto">
            <a:xfrm>
              <a:off x="1859537" y="1700807"/>
              <a:ext cx="276795" cy="603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30"/>
            <a:stretch/>
          </p:blipFill>
          <p:spPr bwMode="auto">
            <a:xfrm>
              <a:off x="2074485" y="1700808"/>
              <a:ext cx="25790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5" name="직사각형 54"/>
          <p:cNvSpPr/>
          <p:nvPr/>
        </p:nvSpPr>
        <p:spPr>
          <a:xfrm>
            <a:off x="2616453" y="3068541"/>
            <a:ext cx="53399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ko-KR" sz="3200" spc="-300" dirty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 </a:t>
            </a:r>
            <a:r>
              <a:rPr lang="ko-KR" altLang="en-US" sz="3200" spc="-300" dirty="0" smtClean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유통기한이 다 된 의약품 폐기</a:t>
            </a:r>
            <a:endParaRPr lang="en-US" altLang="ko-KR" sz="3200" spc="-300" dirty="0">
              <a:solidFill>
                <a:srgbClr val="FF8989"/>
              </a:solidFill>
              <a:latin typeface="MD개성체" pitchFamily="18" charset="-127"/>
              <a:ea typeface="MD개성체" pitchFamily="18" charset="-127"/>
            </a:endParaRPr>
          </a:p>
        </p:txBody>
      </p:sp>
      <p:grpSp>
        <p:nvGrpSpPr>
          <p:cNvPr id="57" name="그룹 56"/>
          <p:cNvGrpSpPr/>
          <p:nvPr/>
        </p:nvGrpSpPr>
        <p:grpSpPr>
          <a:xfrm>
            <a:off x="2419138" y="3113258"/>
            <a:ext cx="339372" cy="445866"/>
            <a:chOff x="1859537" y="1700807"/>
            <a:chExt cx="472852" cy="603992"/>
          </a:xfrm>
        </p:grpSpPr>
        <p:pic>
          <p:nvPicPr>
            <p:cNvPr id="58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877"/>
            <a:stretch/>
          </p:blipFill>
          <p:spPr bwMode="auto">
            <a:xfrm>
              <a:off x="1859537" y="1700807"/>
              <a:ext cx="276795" cy="603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30"/>
            <a:stretch/>
          </p:blipFill>
          <p:spPr bwMode="auto">
            <a:xfrm>
              <a:off x="2074485" y="1700808"/>
              <a:ext cx="25790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2" name="직사각형 61"/>
          <p:cNvSpPr/>
          <p:nvPr/>
        </p:nvSpPr>
        <p:spPr>
          <a:xfrm>
            <a:off x="2616453" y="4572417"/>
            <a:ext cx="43236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ko-KR" sz="3200" spc="-300" dirty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 </a:t>
            </a:r>
            <a:r>
              <a:rPr lang="ko-KR" altLang="en-US" sz="3200" spc="-300" dirty="0" err="1" smtClean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폐의약품은</a:t>
            </a:r>
            <a:r>
              <a:rPr lang="ko-KR" altLang="en-US" sz="3200" spc="-300" dirty="0" smtClean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 약국을 이용</a:t>
            </a:r>
            <a:endParaRPr lang="en-US" altLang="ko-KR" sz="3200" spc="-300" dirty="0">
              <a:solidFill>
                <a:srgbClr val="FF8989"/>
              </a:solidFill>
              <a:latin typeface="MD개성체" pitchFamily="18" charset="-127"/>
              <a:ea typeface="MD개성체" pitchFamily="18" charset="-127"/>
            </a:endParaRPr>
          </a:p>
        </p:txBody>
      </p:sp>
      <p:grpSp>
        <p:nvGrpSpPr>
          <p:cNvPr id="64" name="그룹 63"/>
          <p:cNvGrpSpPr/>
          <p:nvPr/>
        </p:nvGrpSpPr>
        <p:grpSpPr>
          <a:xfrm>
            <a:off x="2419138" y="4617134"/>
            <a:ext cx="339372" cy="445866"/>
            <a:chOff x="1859537" y="1700807"/>
            <a:chExt cx="472852" cy="603992"/>
          </a:xfrm>
        </p:grpSpPr>
        <p:pic>
          <p:nvPicPr>
            <p:cNvPr id="65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877"/>
            <a:stretch/>
          </p:blipFill>
          <p:spPr bwMode="auto">
            <a:xfrm>
              <a:off x="1859537" y="1700807"/>
              <a:ext cx="276795" cy="603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30"/>
            <a:stretch/>
          </p:blipFill>
          <p:spPr bwMode="auto">
            <a:xfrm>
              <a:off x="2074485" y="1700808"/>
              <a:ext cx="25790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5627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5" grpId="0"/>
      <p:bldP spid="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8648485" y="6359673"/>
            <a:ext cx="42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ko-KR" sz="2400" spc="-150" dirty="0" smtClean="0">
                <a:solidFill>
                  <a:srgbClr val="FDC48B"/>
                </a:solidFill>
                <a:latin typeface="휴먼굵은샘체" pitchFamily="2" charset="-127"/>
                <a:ea typeface="휴먼굵은샘체" pitchFamily="2" charset="-127"/>
              </a:rPr>
              <a:t>[9]</a:t>
            </a:r>
            <a:endParaRPr lang="ko-KR" altLang="en-US" sz="2400" spc="-150" dirty="0">
              <a:solidFill>
                <a:srgbClr val="FDC48B"/>
              </a:solidFill>
              <a:latin typeface="휴먼굵은샘체" pitchFamily="2" charset="-127"/>
              <a:ea typeface="휴먼굵은샘체" pitchFamily="2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7367669" y="35099"/>
            <a:ext cx="1574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약물의</a:t>
            </a:r>
            <a:endParaRPr lang="en-US" altLang="ko-KR" sz="1400" b="1" i="1" spc="-300" dirty="0" smtClean="0">
              <a:solidFill>
                <a:srgbClr val="3FCDFF"/>
              </a:solidFill>
              <a:latin typeface="+mn-ea"/>
            </a:endParaRPr>
          </a:p>
          <a:p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오용 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Impact"/>
              </a:rPr>
              <a:t>• </a:t>
            </a:r>
            <a:r>
              <a:rPr lang="ko-KR" altLang="en-US" sz="1400" b="1" i="1" spc="-300" dirty="0" smtClean="0">
                <a:solidFill>
                  <a:srgbClr val="3FCDFF"/>
                </a:solidFill>
                <a:latin typeface="+mn-ea"/>
              </a:rPr>
              <a:t> 남용 예방교육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( </a:t>
            </a:r>
            <a:r>
              <a:rPr lang="en-US" altLang="ko-KR" sz="1400" b="1" i="1" spc="-300" dirty="0">
                <a:solidFill>
                  <a:srgbClr val="3FCDFF"/>
                </a:solidFill>
                <a:latin typeface="+mn-ea"/>
              </a:rPr>
              <a:t>6</a:t>
            </a:r>
            <a:r>
              <a:rPr lang="en-US" altLang="ko-KR" sz="1400" b="1" i="1" spc="-300" dirty="0" smtClean="0">
                <a:solidFill>
                  <a:srgbClr val="3FCDFF"/>
                </a:solidFill>
                <a:latin typeface="+mn-ea"/>
              </a:rPr>
              <a:t> )</a:t>
            </a:r>
            <a:endParaRPr lang="ko-KR" altLang="en-US" sz="1400" b="1" i="1" spc="-300" dirty="0">
              <a:solidFill>
                <a:srgbClr val="3FCDFF"/>
              </a:solidFill>
              <a:latin typeface="+mn-ea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7446059" y="135682"/>
            <a:ext cx="0" cy="557014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7309331" y="550496"/>
            <a:ext cx="1634038" cy="0"/>
          </a:xfrm>
          <a:prstGeom prst="line">
            <a:avLst/>
          </a:prstGeom>
          <a:ln w="952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자유형 5"/>
          <p:cNvSpPr/>
          <p:nvPr/>
        </p:nvSpPr>
        <p:spPr>
          <a:xfrm>
            <a:off x="855447" y="203200"/>
            <a:ext cx="4069472" cy="637309"/>
          </a:xfrm>
          <a:custGeom>
            <a:avLst/>
            <a:gdLst>
              <a:gd name="connsiteX0" fmla="*/ 110837 w 4082473"/>
              <a:gd name="connsiteY0" fmla="*/ 0 h 840510"/>
              <a:gd name="connsiteX1" fmla="*/ 4082473 w 4082473"/>
              <a:gd name="connsiteY1" fmla="*/ 0 h 840510"/>
              <a:gd name="connsiteX2" fmla="*/ 4082473 w 4082473"/>
              <a:gd name="connsiteY2" fmla="*/ 840510 h 840510"/>
              <a:gd name="connsiteX3" fmla="*/ 9237 w 4082473"/>
              <a:gd name="connsiteY3" fmla="*/ 840510 h 840510"/>
              <a:gd name="connsiteX4" fmla="*/ 0 w 4082473"/>
              <a:gd name="connsiteY4" fmla="*/ 840510 h 840510"/>
              <a:gd name="connsiteX0" fmla="*/ 64508 w 4082473"/>
              <a:gd name="connsiteY0" fmla="*/ 0 h 840510"/>
              <a:gd name="connsiteX1" fmla="*/ 4082473 w 4082473"/>
              <a:gd name="connsiteY1" fmla="*/ 0 h 840510"/>
              <a:gd name="connsiteX2" fmla="*/ 4082473 w 4082473"/>
              <a:gd name="connsiteY2" fmla="*/ 840510 h 840510"/>
              <a:gd name="connsiteX3" fmla="*/ 9237 w 4082473"/>
              <a:gd name="connsiteY3" fmla="*/ 840510 h 840510"/>
              <a:gd name="connsiteX4" fmla="*/ 0 w 4082473"/>
              <a:gd name="connsiteY4" fmla="*/ 840510 h 840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2473" h="840510">
                <a:moveTo>
                  <a:pt x="64508" y="0"/>
                </a:moveTo>
                <a:lnTo>
                  <a:pt x="4082473" y="0"/>
                </a:lnTo>
                <a:lnTo>
                  <a:pt x="4082473" y="840510"/>
                </a:lnTo>
                <a:lnTo>
                  <a:pt x="9237" y="840510"/>
                </a:lnTo>
                <a:lnTo>
                  <a:pt x="0" y="840510"/>
                </a:lnTo>
              </a:path>
            </a:pathLst>
          </a:custGeom>
          <a:solidFill>
            <a:srgbClr val="FDC48B"/>
          </a:solidFill>
          <a:ln w="28575">
            <a:solidFill>
              <a:srgbClr val="FDC48B"/>
            </a:solidFill>
          </a:ln>
          <a:effec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1085412" y="244932"/>
            <a:ext cx="360040" cy="3600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1026104" y="219532"/>
            <a:ext cx="216024" cy="21602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연결선 8"/>
          <p:cNvCxnSpPr/>
          <p:nvPr/>
        </p:nvCxnSpPr>
        <p:spPr>
          <a:xfrm flipV="1">
            <a:off x="735663" y="840509"/>
            <a:ext cx="4438668" cy="9236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flipV="1">
            <a:off x="776071" y="184728"/>
            <a:ext cx="4396058" cy="13148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840723" y="184728"/>
            <a:ext cx="0" cy="66501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801043" y="184395"/>
            <a:ext cx="0" cy="66501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5008306" y="194412"/>
            <a:ext cx="0" cy="63339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5076290" y="197876"/>
            <a:ext cx="0" cy="633397"/>
          </a:xfrm>
          <a:prstGeom prst="line">
            <a:avLst/>
          </a:prstGeom>
          <a:ln w="28575">
            <a:solidFill>
              <a:srgbClr val="FDC4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1366700" y="112440"/>
            <a:ext cx="30187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spc="-300" dirty="0" smtClean="0">
                <a:solidFill>
                  <a:schemeClr val="bg1"/>
                </a:solidFill>
                <a:latin typeface="+mn-ea"/>
              </a:rPr>
              <a:t>가정용 화학제품 사용시</a:t>
            </a:r>
            <a:endParaRPr lang="ko-KR" altLang="en-US" sz="2400" b="1" spc="-3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652778" y="428005"/>
            <a:ext cx="13324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spc="-300" dirty="0" smtClean="0">
                <a:solidFill>
                  <a:schemeClr val="bg1"/>
                </a:solidFill>
                <a:latin typeface="+mn-ea"/>
              </a:rPr>
              <a:t>주의 사항</a:t>
            </a:r>
            <a:endParaRPr lang="ko-KR" altLang="en-US" sz="2400" b="1" spc="-3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970285" y="908720"/>
            <a:ext cx="2956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ko-KR" sz="3200" spc="-300" dirty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 </a:t>
            </a:r>
            <a:r>
              <a:rPr lang="ko-KR" altLang="en-US" sz="3200" spc="-300" dirty="0" smtClean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가정용 화학제품</a:t>
            </a:r>
            <a:endParaRPr lang="en-US" altLang="ko-KR" sz="3200" spc="-300" dirty="0">
              <a:solidFill>
                <a:srgbClr val="FF8989"/>
              </a:solidFill>
              <a:latin typeface="MD개성체" pitchFamily="18" charset="-127"/>
              <a:ea typeface="MD개성체" pitchFamily="18" charset="-127"/>
            </a:endParaRPr>
          </a:p>
        </p:txBody>
      </p:sp>
      <p:sp>
        <p:nvSpPr>
          <p:cNvPr id="18" name="자유형 17"/>
          <p:cNvSpPr/>
          <p:nvPr/>
        </p:nvSpPr>
        <p:spPr>
          <a:xfrm>
            <a:off x="1624200" y="1221220"/>
            <a:ext cx="6897500" cy="1309295"/>
          </a:xfrm>
          <a:custGeom>
            <a:avLst/>
            <a:gdLst>
              <a:gd name="connsiteX0" fmla="*/ 425450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0 w 1863725"/>
              <a:gd name="connsiteY5" fmla="*/ 174625 h 876300"/>
              <a:gd name="connsiteX0" fmla="*/ 615680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0 w 1863725"/>
              <a:gd name="connsiteY5" fmla="*/ 174625 h 876300"/>
              <a:gd name="connsiteX0" fmla="*/ 657566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0 w 1863725"/>
              <a:gd name="connsiteY5" fmla="*/ 174625 h 876300"/>
              <a:gd name="connsiteX0" fmla="*/ 657566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41886 w 1863725"/>
              <a:gd name="connsiteY5" fmla="*/ 2201 h 876300"/>
              <a:gd name="connsiteX0" fmla="*/ 655821 w 1861980"/>
              <a:gd name="connsiteY0" fmla="*/ 0 h 876300"/>
              <a:gd name="connsiteX1" fmla="*/ 1861980 w 1861980"/>
              <a:gd name="connsiteY1" fmla="*/ 0 h 876300"/>
              <a:gd name="connsiteX2" fmla="*/ 1858805 w 1861980"/>
              <a:gd name="connsiteY2" fmla="*/ 876300 h 876300"/>
              <a:gd name="connsiteX3" fmla="*/ 1430 w 1861980"/>
              <a:gd name="connsiteY3" fmla="*/ 873125 h 876300"/>
              <a:gd name="connsiteX4" fmla="*/ 0 w 1861980"/>
              <a:gd name="connsiteY4" fmla="*/ 7607 h 876300"/>
              <a:gd name="connsiteX5" fmla="*/ 40141 w 1861980"/>
              <a:gd name="connsiteY5" fmla="*/ 2201 h 876300"/>
              <a:gd name="connsiteX0" fmla="*/ 654519 w 1860678"/>
              <a:gd name="connsiteY0" fmla="*/ 0 h 876300"/>
              <a:gd name="connsiteX1" fmla="*/ 1860678 w 1860678"/>
              <a:gd name="connsiteY1" fmla="*/ 0 h 876300"/>
              <a:gd name="connsiteX2" fmla="*/ 1857503 w 1860678"/>
              <a:gd name="connsiteY2" fmla="*/ 876300 h 876300"/>
              <a:gd name="connsiteX3" fmla="*/ 128 w 1860678"/>
              <a:gd name="connsiteY3" fmla="*/ 873125 h 876300"/>
              <a:gd name="connsiteX4" fmla="*/ 3934 w 1860678"/>
              <a:gd name="connsiteY4" fmla="*/ 7607 h 876300"/>
              <a:gd name="connsiteX5" fmla="*/ 38839 w 1860678"/>
              <a:gd name="connsiteY5" fmla="*/ 2201 h 876300"/>
              <a:gd name="connsiteX0" fmla="*/ 654664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777588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798075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908588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1707302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1346067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454338 w 1860823"/>
              <a:gd name="connsiteY0" fmla="*/ 0 h 883831"/>
              <a:gd name="connsiteX1" fmla="*/ 1860823 w 1860823"/>
              <a:gd name="connsiteY1" fmla="*/ 7531 h 883831"/>
              <a:gd name="connsiteX2" fmla="*/ 1857648 w 1860823"/>
              <a:gd name="connsiteY2" fmla="*/ 883831 h 883831"/>
              <a:gd name="connsiteX3" fmla="*/ 273 w 1860823"/>
              <a:gd name="connsiteY3" fmla="*/ 880656 h 883831"/>
              <a:gd name="connsiteX4" fmla="*/ 589 w 1860823"/>
              <a:gd name="connsiteY4" fmla="*/ 10067 h 883831"/>
              <a:gd name="connsiteX5" fmla="*/ 38984 w 1860823"/>
              <a:gd name="connsiteY5" fmla="*/ 9732 h 883831"/>
              <a:gd name="connsiteX0" fmla="*/ 589077 w 1860823"/>
              <a:gd name="connsiteY0" fmla="*/ 0 h 883831"/>
              <a:gd name="connsiteX1" fmla="*/ 1860823 w 1860823"/>
              <a:gd name="connsiteY1" fmla="*/ 7531 h 883831"/>
              <a:gd name="connsiteX2" fmla="*/ 1857648 w 1860823"/>
              <a:gd name="connsiteY2" fmla="*/ 883831 h 883831"/>
              <a:gd name="connsiteX3" fmla="*/ 273 w 1860823"/>
              <a:gd name="connsiteY3" fmla="*/ 880656 h 883831"/>
              <a:gd name="connsiteX4" fmla="*/ 589 w 1860823"/>
              <a:gd name="connsiteY4" fmla="*/ 10067 h 883831"/>
              <a:gd name="connsiteX5" fmla="*/ 38984 w 1860823"/>
              <a:gd name="connsiteY5" fmla="*/ 9732 h 883831"/>
              <a:gd name="connsiteX0" fmla="*/ 1051372 w 1860823"/>
              <a:gd name="connsiteY0" fmla="*/ 273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1051372 w 1860823"/>
              <a:gd name="connsiteY0" fmla="*/ 273 h 876300"/>
              <a:gd name="connsiteX1" fmla="*/ 868488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051372 w 1860823"/>
              <a:gd name="connsiteY0" fmla="*/ 273 h 876300"/>
              <a:gd name="connsiteX1" fmla="*/ 775212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051372 w 1860823"/>
              <a:gd name="connsiteY0" fmla="*/ 273 h 876300"/>
              <a:gd name="connsiteX1" fmla="*/ 829062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051372 w 1860823"/>
              <a:gd name="connsiteY0" fmla="*/ 273 h 876300"/>
              <a:gd name="connsiteX1" fmla="*/ 923940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923940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1610 h 877637"/>
              <a:gd name="connsiteX1" fmla="*/ 149064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9064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273 h 876300"/>
              <a:gd name="connsiteX1" fmla="*/ 1490646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1610 h 877637"/>
              <a:gd name="connsiteX1" fmla="*/ 1554753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13242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9486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7630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6647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19373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7502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05079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10096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4602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9808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8985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99704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49965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557390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14658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58597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51749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14763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726410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9615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63695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273 h 876300"/>
              <a:gd name="connsiteX1" fmla="*/ 736617 w 1860823"/>
              <a:gd name="connsiteY1" fmla="*/ 1337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948594 w 1860823"/>
              <a:gd name="connsiteY1" fmla="*/ 1337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1006888 w 1860823"/>
              <a:gd name="connsiteY1" fmla="*/ 1337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956544 w 1860823"/>
              <a:gd name="connsiteY1" fmla="*/ 1337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1362133 w 1860823"/>
              <a:gd name="connsiteY1" fmla="*/ 1337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652 h 876679"/>
              <a:gd name="connsiteX1" fmla="*/ 1225831 w 1860823"/>
              <a:gd name="connsiteY1" fmla="*/ 1420 h 876679"/>
              <a:gd name="connsiteX2" fmla="*/ 1860823 w 1860823"/>
              <a:gd name="connsiteY2" fmla="*/ 379 h 876679"/>
              <a:gd name="connsiteX3" fmla="*/ 1857648 w 1860823"/>
              <a:gd name="connsiteY3" fmla="*/ 876679 h 876679"/>
              <a:gd name="connsiteX4" fmla="*/ 273 w 1860823"/>
              <a:gd name="connsiteY4" fmla="*/ 873504 h 876679"/>
              <a:gd name="connsiteX5" fmla="*/ 589 w 1860823"/>
              <a:gd name="connsiteY5" fmla="*/ 2915 h 876679"/>
              <a:gd name="connsiteX6" fmla="*/ 38984 w 1860823"/>
              <a:gd name="connsiteY6" fmla="*/ 2580 h 876679"/>
              <a:gd name="connsiteX0" fmla="*/ 1748856 w 1860823"/>
              <a:gd name="connsiteY0" fmla="*/ 652 h 876679"/>
              <a:gd name="connsiteX1" fmla="*/ 898182 w 1860823"/>
              <a:gd name="connsiteY1" fmla="*/ 1420 h 876679"/>
              <a:gd name="connsiteX2" fmla="*/ 1860823 w 1860823"/>
              <a:gd name="connsiteY2" fmla="*/ 379 h 876679"/>
              <a:gd name="connsiteX3" fmla="*/ 1857648 w 1860823"/>
              <a:gd name="connsiteY3" fmla="*/ 876679 h 876679"/>
              <a:gd name="connsiteX4" fmla="*/ 273 w 1860823"/>
              <a:gd name="connsiteY4" fmla="*/ 873504 h 876679"/>
              <a:gd name="connsiteX5" fmla="*/ 589 w 1860823"/>
              <a:gd name="connsiteY5" fmla="*/ 2915 h 876679"/>
              <a:gd name="connsiteX6" fmla="*/ 38984 w 1860823"/>
              <a:gd name="connsiteY6" fmla="*/ 2580 h 876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60823" h="876679">
                <a:moveTo>
                  <a:pt x="1748856" y="652"/>
                </a:moveTo>
                <a:cubicBezTo>
                  <a:pt x="1751806" y="108"/>
                  <a:pt x="895232" y="1964"/>
                  <a:pt x="898182" y="1420"/>
                </a:cubicBezTo>
                <a:cubicBezTo>
                  <a:pt x="1064412" y="-3039"/>
                  <a:pt x="1694593" y="4838"/>
                  <a:pt x="1860823" y="379"/>
                </a:cubicBezTo>
                <a:cubicBezTo>
                  <a:pt x="1859765" y="292479"/>
                  <a:pt x="1858706" y="584579"/>
                  <a:pt x="1857648" y="876679"/>
                </a:cubicBezTo>
                <a:lnTo>
                  <a:pt x="273" y="873504"/>
                </a:lnTo>
                <a:cubicBezTo>
                  <a:pt x="-785" y="582462"/>
                  <a:pt x="1647" y="293957"/>
                  <a:pt x="589" y="2915"/>
                </a:cubicBezTo>
                <a:lnTo>
                  <a:pt x="38984" y="2580"/>
                </a:lnTo>
              </a:path>
            </a:pathLst>
          </a:cu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19" name="그룹 18"/>
          <p:cNvGrpSpPr/>
          <p:nvPr/>
        </p:nvGrpSpPr>
        <p:grpSpPr>
          <a:xfrm>
            <a:off x="1763430" y="932360"/>
            <a:ext cx="339372" cy="445866"/>
            <a:chOff x="1859537" y="1700807"/>
            <a:chExt cx="472852" cy="603992"/>
          </a:xfrm>
        </p:grpSpPr>
        <p:pic>
          <p:nvPicPr>
            <p:cNvPr id="20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877"/>
            <a:stretch/>
          </p:blipFill>
          <p:spPr bwMode="auto">
            <a:xfrm>
              <a:off x="1859537" y="1700807"/>
              <a:ext cx="276795" cy="603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30"/>
            <a:stretch/>
          </p:blipFill>
          <p:spPr bwMode="auto">
            <a:xfrm>
              <a:off x="2074485" y="1700808"/>
              <a:ext cx="25790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직사각형 21"/>
          <p:cNvSpPr/>
          <p:nvPr/>
        </p:nvSpPr>
        <p:spPr>
          <a:xfrm>
            <a:off x="1752044" y="1340768"/>
            <a:ext cx="66151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400" spc="-150" dirty="0" err="1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가정내</a:t>
            </a:r>
            <a:r>
              <a:rPr lang="ko-KR" altLang="en-US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 표백제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세탁용 합성세제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(</a:t>
            </a:r>
            <a:r>
              <a:rPr lang="ko-KR" altLang="en-US" sz="2400" spc="-150" dirty="0" err="1" smtClean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피존</a:t>
            </a:r>
            <a:r>
              <a:rPr lang="ko-KR" altLang="en-US" sz="2400" spc="-150" dirty="0" smtClean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 </a:t>
            </a:r>
            <a:r>
              <a:rPr lang="ko-KR" altLang="en-US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등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), </a:t>
            </a:r>
            <a:r>
              <a:rPr lang="ko-KR" altLang="en-US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방향제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400" spc="-150" dirty="0" err="1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얼룩제거제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메틸알코올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벤젠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400" spc="-150" dirty="0" err="1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톨루엔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화장품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(</a:t>
            </a:r>
            <a:r>
              <a:rPr lang="ko-KR" altLang="en-US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아세톤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, </a:t>
            </a:r>
            <a:r>
              <a:rPr lang="ko-KR" altLang="en-US" sz="2400" spc="-150" dirty="0" err="1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염색제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) </a:t>
            </a:r>
            <a:r>
              <a:rPr lang="ko-KR" altLang="en-US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등의 유해화학물질을 말한다</a:t>
            </a:r>
            <a:r>
              <a:rPr lang="en-US" altLang="ko-KR" sz="2400" spc="-15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.</a:t>
            </a:r>
            <a:endParaRPr lang="ko-KR" altLang="en-US" sz="2400" spc="-150" dirty="0">
              <a:solidFill>
                <a:srgbClr val="3FCDFF"/>
              </a:solidFill>
              <a:latin typeface="한컴 바겐세일 M" pitchFamily="18" charset="-127"/>
              <a:ea typeface="한컴 바겐세일 M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2214206" y="3800372"/>
            <a:ext cx="62257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가정용 화학제품은 보기 쉽게 표기를 하고 손에 쉽게 닿지 않는 별도로 보관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2214205" y="4493716"/>
            <a:ext cx="6005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가정용 화학제품을 사용한 후에는 반드시 뚜껑을 닫아서 보관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2214206" y="4894933"/>
            <a:ext cx="50001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독성이 있는 가정 내 물질들은 원래의 용기에 보관</a:t>
            </a:r>
            <a:r>
              <a:rPr lang="en-US" altLang="ko-KR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2214206" y="5962353"/>
            <a:ext cx="61347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가정에 어린이가 있는 경우 어린이보호포장 용기에 들어 있는 </a:t>
            </a:r>
            <a:endParaRPr lang="en-US" altLang="ko-KR" b="1" spc="-15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ko-KR" altLang="en-US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제품을 </a:t>
            </a:r>
            <a:r>
              <a: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사용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2214206" y="5298173"/>
            <a:ext cx="52318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가정용 화학제품 사용 시 화학성분 내용과 주의 사항</a:t>
            </a:r>
            <a:r>
              <a:rPr lang="en-US" altLang="ko-KR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endParaRPr lang="en-US" altLang="ko-KR" b="1" spc="-15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ko-KR" altLang="en-US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부작용을 </a:t>
            </a:r>
            <a:r>
              <a: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참고하여 사용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1963976" y="2550836"/>
            <a:ext cx="60420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ko-KR" altLang="en-US" sz="3200" spc="-300" dirty="0" smtClean="0">
                <a:solidFill>
                  <a:srgbClr val="FF8989"/>
                </a:solidFill>
                <a:latin typeface="MD개성체" pitchFamily="18" charset="-127"/>
                <a:ea typeface="MD개성체" pitchFamily="18" charset="-127"/>
              </a:rPr>
              <a:t> 가정용 화학 제품 사용 시 주의사항</a:t>
            </a:r>
            <a:endParaRPr lang="en-US" altLang="ko-KR" sz="3200" spc="-300" dirty="0">
              <a:solidFill>
                <a:srgbClr val="FF8989"/>
              </a:solidFill>
              <a:latin typeface="MD개성체" pitchFamily="18" charset="-127"/>
              <a:ea typeface="MD개성체" pitchFamily="18" charset="-127"/>
            </a:endParaRPr>
          </a:p>
        </p:txBody>
      </p:sp>
      <p:sp>
        <p:nvSpPr>
          <p:cNvPr id="34" name="자유형 33"/>
          <p:cNvSpPr/>
          <p:nvPr/>
        </p:nvSpPr>
        <p:spPr>
          <a:xfrm>
            <a:off x="1624200" y="2864844"/>
            <a:ext cx="6897500" cy="3805480"/>
          </a:xfrm>
          <a:custGeom>
            <a:avLst/>
            <a:gdLst>
              <a:gd name="connsiteX0" fmla="*/ 425450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0 w 1863725"/>
              <a:gd name="connsiteY5" fmla="*/ 174625 h 876300"/>
              <a:gd name="connsiteX0" fmla="*/ 615680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0 w 1863725"/>
              <a:gd name="connsiteY5" fmla="*/ 174625 h 876300"/>
              <a:gd name="connsiteX0" fmla="*/ 657566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0 w 1863725"/>
              <a:gd name="connsiteY5" fmla="*/ 174625 h 876300"/>
              <a:gd name="connsiteX0" fmla="*/ 657566 w 1863725"/>
              <a:gd name="connsiteY0" fmla="*/ 0 h 876300"/>
              <a:gd name="connsiteX1" fmla="*/ 1863725 w 1863725"/>
              <a:gd name="connsiteY1" fmla="*/ 0 h 876300"/>
              <a:gd name="connsiteX2" fmla="*/ 1860550 w 1863725"/>
              <a:gd name="connsiteY2" fmla="*/ 876300 h 876300"/>
              <a:gd name="connsiteX3" fmla="*/ 3175 w 1863725"/>
              <a:gd name="connsiteY3" fmla="*/ 873125 h 876300"/>
              <a:gd name="connsiteX4" fmla="*/ 0 w 1863725"/>
              <a:gd name="connsiteY4" fmla="*/ 0 h 876300"/>
              <a:gd name="connsiteX5" fmla="*/ 41886 w 1863725"/>
              <a:gd name="connsiteY5" fmla="*/ 2201 h 876300"/>
              <a:gd name="connsiteX0" fmla="*/ 655821 w 1861980"/>
              <a:gd name="connsiteY0" fmla="*/ 0 h 876300"/>
              <a:gd name="connsiteX1" fmla="*/ 1861980 w 1861980"/>
              <a:gd name="connsiteY1" fmla="*/ 0 h 876300"/>
              <a:gd name="connsiteX2" fmla="*/ 1858805 w 1861980"/>
              <a:gd name="connsiteY2" fmla="*/ 876300 h 876300"/>
              <a:gd name="connsiteX3" fmla="*/ 1430 w 1861980"/>
              <a:gd name="connsiteY3" fmla="*/ 873125 h 876300"/>
              <a:gd name="connsiteX4" fmla="*/ 0 w 1861980"/>
              <a:gd name="connsiteY4" fmla="*/ 7607 h 876300"/>
              <a:gd name="connsiteX5" fmla="*/ 40141 w 1861980"/>
              <a:gd name="connsiteY5" fmla="*/ 2201 h 876300"/>
              <a:gd name="connsiteX0" fmla="*/ 654519 w 1860678"/>
              <a:gd name="connsiteY0" fmla="*/ 0 h 876300"/>
              <a:gd name="connsiteX1" fmla="*/ 1860678 w 1860678"/>
              <a:gd name="connsiteY1" fmla="*/ 0 h 876300"/>
              <a:gd name="connsiteX2" fmla="*/ 1857503 w 1860678"/>
              <a:gd name="connsiteY2" fmla="*/ 876300 h 876300"/>
              <a:gd name="connsiteX3" fmla="*/ 128 w 1860678"/>
              <a:gd name="connsiteY3" fmla="*/ 873125 h 876300"/>
              <a:gd name="connsiteX4" fmla="*/ 3934 w 1860678"/>
              <a:gd name="connsiteY4" fmla="*/ 7607 h 876300"/>
              <a:gd name="connsiteX5" fmla="*/ 38839 w 1860678"/>
              <a:gd name="connsiteY5" fmla="*/ 2201 h 876300"/>
              <a:gd name="connsiteX0" fmla="*/ 654664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777588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798075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908588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1707302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1346067 w 1860823"/>
              <a:gd name="connsiteY0" fmla="*/ 0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454338 w 1860823"/>
              <a:gd name="connsiteY0" fmla="*/ 0 h 883831"/>
              <a:gd name="connsiteX1" fmla="*/ 1860823 w 1860823"/>
              <a:gd name="connsiteY1" fmla="*/ 7531 h 883831"/>
              <a:gd name="connsiteX2" fmla="*/ 1857648 w 1860823"/>
              <a:gd name="connsiteY2" fmla="*/ 883831 h 883831"/>
              <a:gd name="connsiteX3" fmla="*/ 273 w 1860823"/>
              <a:gd name="connsiteY3" fmla="*/ 880656 h 883831"/>
              <a:gd name="connsiteX4" fmla="*/ 589 w 1860823"/>
              <a:gd name="connsiteY4" fmla="*/ 10067 h 883831"/>
              <a:gd name="connsiteX5" fmla="*/ 38984 w 1860823"/>
              <a:gd name="connsiteY5" fmla="*/ 9732 h 883831"/>
              <a:gd name="connsiteX0" fmla="*/ 589077 w 1860823"/>
              <a:gd name="connsiteY0" fmla="*/ 0 h 883831"/>
              <a:gd name="connsiteX1" fmla="*/ 1860823 w 1860823"/>
              <a:gd name="connsiteY1" fmla="*/ 7531 h 883831"/>
              <a:gd name="connsiteX2" fmla="*/ 1857648 w 1860823"/>
              <a:gd name="connsiteY2" fmla="*/ 883831 h 883831"/>
              <a:gd name="connsiteX3" fmla="*/ 273 w 1860823"/>
              <a:gd name="connsiteY3" fmla="*/ 880656 h 883831"/>
              <a:gd name="connsiteX4" fmla="*/ 589 w 1860823"/>
              <a:gd name="connsiteY4" fmla="*/ 10067 h 883831"/>
              <a:gd name="connsiteX5" fmla="*/ 38984 w 1860823"/>
              <a:gd name="connsiteY5" fmla="*/ 9732 h 883831"/>
              <a:gd name="connsiteX0" fmla="*/ 1051372 w 1860823"/>
              <a:gd name="connsiteY0" fmla="*/ 273 h 876300"/>
              <a:gd name="connsiteX1" fmla="*/ 1860823 w 1860823"/>
              <a:gd name="connsiteY1" fmla="*/ 0 h 876300"/>
              <a:gd name="connsiteX2" fmla="*/ 1857648 w 1860823"/>
              <a:gd name="connsiteY2" fmla="*/ 876300 h 876300"/>
              <a:gd name="connsiteX3" fmla="*/ 273 w 1860823"/>
              <a:gd name="connsiteY3" fmla="*/ 873125 h 876300"/>
              <a:gd name="connsiteX4" fmla="*/ 589 w 1860823"/>
              <a:gd name="connsiteY4" fmla="*/ 2536 h 876300"/>
              <a:gd name="connsiteX5" fmla="*/ 38984 w 1860823"/>
              <a:gd name="connsiteY5" fmla="*/ 2201 h 876300"/>
              <a:gd name="connsiteX0" fmla="*/ 1051372 w 1860823"/>
              <a:gd name="connsiteY0" fmla="*/ 273 h 876300"/>
              <a:gd name="connsiteX1" fmla="*/ 868488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051372 w 1860823"/>
              <a:gd name="connsiteY0" fmla="*/ 273 h 876300"/>
              <a:gd name="connsiteX1" fmla="*/ 775212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051372 w 1860823"/>
              <a:gd name="connsiteY0" fmla="*/ 273 h 876300"/>
              <a:gd name="connsiteX1" fmla="*/ 829062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051372 w 1860823"/>
              <a:gd name="connsiteY0" fmla="*/ 273 h 876300"/>
              <a:gd name="connsiteX1" fmla="*/ 923940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923940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1610 h 877637"/>
              <a:gd name="connsiteX1" fmla="*/ 149064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9064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273 h 876300"/>
              <a:gd name="connsiteX1" fmla="*/ 1490646 w 1860823"/>
              <a:gd name="connsiteY1" fmla="*/ 746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1610 h 877637"/>
              <a:gd name="connsiteX1" fmla="*/ 1554753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13242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9486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7630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6647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19373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7502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205079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10096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4602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9808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89858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99704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49965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557390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14658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58597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517496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314763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726410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496152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1610 h 877637"/>
              <a:gd name="connsiteX1" fmla="*/ 1636955 w 1860823"/>
              <a:gd name="connsiteY1" fmla="*/ 0 h 877637"/>
              <a:gd name="connsiteX2" fmla="*/ 1860823 w 1860823"/>
              <a:gd name="connsiteY2" fmla="*/ 1337 h 877637"/>
              <a:gd name="connsiteX3" fmla="*/ 1857648 w 1860823"/>
              <a:gd name="connsiteY3" fmla="*/ 877637 h 877637"/>
              <a:gd name="connsiteX4" fmla="*/ 273 w 1860823"/>
              <a:gd name="connsiteY4" fmla="*/ 874462 h 877637"/>
              <a:gd name="connsiteX5" fmla="*/ 589 w 1860823"/>
              <a:gd name="connsiteY5" fmla="*/ 3873 h 877637"/>
              <a:gd name="connsiteX6" fmla="*/ 38984 w 1860823"/>
              <a:gd name="connsiteY6" fmla="*/ 3538 h 877637"/>
              <a:gd name="connsiteX0" fmla="*/ 1748856 w 1860823"/>
              <a:gd name="connsiteY0" fmla="*/ 273 h 876300"/>
              <a:gd name="connsiteX1" fmla="*/ 736617 w 1860823"/>
              <a:gd name="connsiteY1" fmla="*/ 1337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1039971 w 1860823"/>
              <a:gd name="connsiteY1" fmla="*/ 10338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1042656 w 1860823"/>
              <a:gd name="connsiteY1" fmla="*/ 1217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1434600 w 1860823"/>
              <a:gd name="connsiteY1" fmla="*/ 1217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1383594 w 1860823"/>
              <a:gd name="connsiteY1" fmla="*/ 1217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1188142 w 1860823"/>
              <a:gd name="connsiteY1" fmla="*/ 1217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1392466 w 1860823"/>
              <a:gd name="connsiteY1" fmla="*/ 1217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748856 w 1860823"/>
              <a:gd name="connsiteY0" fmla="*/ 273 h 876300"/>
              <a:gd name="connsiteX1" fmla="*/ 1795364 w 1860823"/>
              <a:gd name="connsiteY1" fmla="*/ 1217 h 876300"/>
              <a:gd name="connsiteX2" fmla="*/ 1860823 w 1860823"/>
              <a:gd name="connsiteY2" fmla="*/ 0 h 876300"/>
              <a:gd name="connsiteX3" fmla="*/ 1857648 w 1860823"/>
              <a:gd name="connsiteY3" fmla="*/ 876300 h 876300"/>
              <a:gd name="connsiteX4" fmla="*/ 273 w 1860823"/>
              <a:gd name="connsiteY4" fmla="*/ 873125 h 876300"/>
              <a:gd name="connsiteX5" fmla="*/ 589 w 1860823"/>
              <a:gd name="connsiteY5" fmla="*/ 2536 h 876300"/>
              <a:gd name="connsiteX6" fmla="*/ 38984 w 1860823"/>
              <a:gd name="connsiteY6" fmla="*/ 2201 h 876300"/>
              <a:gd name="connsiteX0" fmla="*/ 1811442 w 1860823"/>
              <a:gd name="connsiteY0" fmla="*/ 36 h 879760"/>
              <a:gd name="connsiteX1" fmla="*/ 1795364 w 1860823"/>
              <a:gd name="connsiteY1" fmla="*/ 4677 h 879760"/>
              <a:gd name="connsiteX2" fmla="*/ 1860823 w 1860823"/>
              <a:gd name="connsiteY2" fmla="*/ 3460 h 879760"/>
              <a:gd name="connsiteX3" fmla="*/ 1857648 w 1860823"/>
              <a:gd name="connsiteY3" fmla="*/ 879760 h 879760"/>
              <a:gd name="connsiteX4" fmla="*/ 273 w 1860823"/>
              <a:gd name="connsiteY4" fmla="*/ 876585 h 879760"/>
              <a:gd name="connsiteX5" fmla="*/ 589 w 1860823"/>
              <a:gd name="connsiteY5" fmla="*/ 5996 h 879760"/>
              <a:gd name="connsiteX6" fmla="*/ 38984 w 1860823"/>
              <a:gd name="connsiteY6" fmla="*/ 5661 h 879760"/>
              <a:gd name="connsiteX0" fmla="*/ 1811442 w 1860823"/>
              <a:gd name="connsiteY0" fmla="*/ 70 h 879794"/>
              <a:gd name="connsiteX1" fmla="*/ 1737118 w 1860823"/>
              <a:gd name="connsiteY1" fmla="*/ 1775 h 879794"/>
              <a:gd name="connsiteX2" fmla="*/ 1860823 w 1860823"/>
              <a:gd name="connsiteY2" fmla="*/ 3494 h 879794"/>
              <a:gd name="connsiteX3" fmla="*/ 1857648 w 1860823"/>
              <a:gd name="connsiteY3" fmla="*/ 879794 h 879794"/>
              <a:gd name="connsiteX4" fmla="*/ 273 w 1860823"/>
              <a:gd name="connsiteY4" fmla="*/ 876619 h 879794"/>
              <a:gd name="connsiteX5" fmla="*/ 589 w 1860823"/>
              <a:gd name="connsiteY5" fmla="*/ 6030 h 879794"/>
              <a:gd name="connsiteX6" fmla="*/ 38984 w 1860823"/>
              <a:gd name="connsiteY6" fmla="*/ 5695 h 87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60823" h="879794">
                <a:moveTo>
                  <a:pt x="1811442" y="70"/>
                </a:moveTo>
                <a:cubicBezTo>
                  <a:pt x="1814392" y="-474"/>
                  <a:pt x="1734168" y="2319"/>
                  <a:pt x="1737118" y="1775"/>
                </a:cubicBezTo>
                <a:cubicBezTo>
                  <a:pt x="1893237" y="1369"/>
                  <a:pt x="1704704" y="3900"/>
                  <a:pt x="1860823" y="3494"/>
                </a:cubicBezTo>
                <a:cubicBezTo>
                  <a:pt x="1859765" y="295594"/>
                  <a:pt x="1858706" y="587694"/>
                  <a:pt x="1857648" y="879794"/>
                </a:cubicBezTo>
                <a:lnTo>
                  <a:pt x="273" y="876619"/>
                </a:lnTo>
                <a:cubicBezTo>
                  <a:pt x="-785" y="585577"/>
                  <a:pt x="1647" y="297072"/>
                  <a:pt x="589" y="6030"/>
                </a:cubicBezTo>
                <a:lnTo>
                  <a:pt x="38984" y="5695"/>
                </a:lnTo>
              </a:path>
            </a:pathLst>
          </a:cu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35" name="그룹 34"/>
          <p:cNvGrpSpPr/>
          <p:nvPr/>
        </p:nvGrpSpPr>
        <p:grpSpPr>
          <a:xfrm>
            <a:off x="1763688" y="2584325"/>
            <a:ext cx="339372" cy="445866"/>
            <a:chOff x="1859537" y="1700807"/>
            <a:chExt cx="472852" cy="603992"/>
          </a:xfrm>
        </p:grpSpPr>
        <p:pic>
          <p:nvPicPr>
            <p:cNvPr id="36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877"/>
            <a:stretch/>
          </p:blipFill>
          <p:spPr bwMode="auto">
            <a:xfrm>
              <a:off x="1859537" y="1700807"/>
              <a:ext cx="276795" cy="603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C:\Documents and Settings\김징한\바탕 화면\생활안전 자료\PPT\y011_anwansoon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aintStrok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30"/>
            <a:stretch/>
          </p:blipFill>
          <p:spPr bwMode="auto">
            <a:xfrm>
              <a:off x="2074485" y="1700808"/>
              <a:ext cx="257904" cy="576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" name="직사각형 37"/>
          <p:cNvSpPr/>
          <p:nvPr/>
        </p:nvSpPr>
        <p:spPr>
          <a:xfrm>
            <a:off x="2411760" y="3008284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40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가정용 </a:t>
            </a:r>
            <a:r>
              <a:rPr lang="ko-KR" altLang="en-US" sz="2400" dirty="0" smtClean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화학제품을 </a:t>
            </a:r>
            <a:r>
              <a:rPr lang="ko-KR" altLang="en-US" sz="240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사용 부주의로 마시거나 </a:t>
            </a:r>
            <a:endParaRPr lang="en-US" altLang="ko-KR" sz="2400" dirty="0" smtClean="0">
              <a:solidFill>
                <a:srgbClr val="3FCDFF"/>
              </a:solidFill>
              <a:latin typeface="한컴 바겐세일 M" pitchFamily="18" charset="-127"/>
              <a:ea typeface="한컴 바겐세일 M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흡입 </a:t>
            </a:r>
            <a:r>
              <a:rPr lang="ko-KR" altLang="en-US" sz="2400" dirty="0">
                <a:solidFill>
                  <a:srgbClr val="3FCDFF"/>
                </a:solidFill>
                <a:latin typeface="한컴 바겐세일 M" pitchFamily="18" charset="-127"/>
                <a:ea typeface="한컴 바겐세일 M" pitchFamily="18" charset="-127"/>
              </a:rPr>
              <a:t>할 경우 중독이나 소화기관 화상의 위험</a:t>
            </a:r>
          </a:p>
        </p:txBody>
      </p:sp>
      <p:pic>
        <p:nvPicPr>
          <p:cNvPr id="39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508" y="3847855"/>
            <a:ext cx="236603" cy="23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508" y="4546481"/>
            <a:ext cx="236603" cy="23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508" y="4957321"/>
            <a:ext cx="236603" cy="23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508" y="5346448"/>
            <a:ext cx="236603" cy="23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Documents and Settings\김징한\바탕 화면\ice-bag-3_anwanso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508" y="6012041"/>
            <a:ext cx="236603" cy="23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33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691680" y="548680"/>
            <a:ext cx="7200800" cy="48936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342900" indent="-342900" fontAlgn="base">
              <a:buFont typeface="Arial" charset="0"/>
              <a:buChar char="•"/>
            </a:pP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만든 사람들</a:t>
            </a:r>
            <a:endParaRPr lang="en-US" altLang="ko-KR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fontAlgn="base">
              <a:buFont typeface="Arial" charset="0"/>
              <a:buChar char="•"/>
            </a:pP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기획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․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개발</a:t>
            </a:r>
            <a:endParaRPr lang="en-US" altLang="ko-KR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보건복지부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한국생활안전연합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대한적십자사</a:t>
            </a:r>
            <a:endParaRPr lang="en-US" altLang="ko-KR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중앙아동보호전문기관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제작</a:t>
            </a:r>
            <a:endParaRPr lang="en-US" altLang="ko-KR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한국생활안전연합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base"/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02-3476-0119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www.safia.org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5729741"/>
            <a:ext cx="8460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본 </a:t>
            </a:r>
            <a:r>
              <a:rPr lang="ko-KR" altLang="en-US" sz="1400" b="1" dirty="0" err="1" smtClean="0"/>
              <a:t>개발물은</a:t>
            </a:r>
            <a:r>
              <a:rPr lang="ko-KR" altLang="en-US" sz="1400" b="1" dirty="0" smtClean="0"/>
              <a:t> 저작권법에 의해 보호를 받는 저작물로서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무단 복제 및 데이터의 상업적 이용을 금합니다</a:t>
            </a:r>
            <a:r>
              <a:rPr lang="en-US" altLang="ko-KR" sz="1400" b="1" dirty="0" smtClean="0"/>
              <a:t>.                          </a:t>
            </a:r>
          </a:p>
          <a:p>
            <a:r>
              <a:rPr lang="en-US" altLang="ko-KR" sz="1400" b="1" dirty="0"/>
              <a:t> </a:t>
            </a:r>
            <a:r>
              <a:rPr lang="en-US" altLang="ko-KR" sz="1400" b="1" dirty="0" smtClean="0"/>
              <a:t>                                        </a:t>
            </a:r>
            <a:r>
              <a:rPr lang="ko-KR" altLang="en-US" sz="1400" b="1" dirty="0" smtClean="0"/>
              <a:t>이를 위반 시 관련법에 의해 처벌됩니다</a:t>
            </a:r>
            <a:r>
              <a:rPr lang="en-US" altLang="ko-KR" sz="1400" b="1" dirty="0" smtClean="0"/>
              <a:t>.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9181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9205</TotalTime>
  <Words>493</Words>
  <Application>Microsoft Office PowerPoint</Application>
  <PresentationFormat>화면 슬라이드 쇼(4:3)</PresentationFormat>
  <Paragraphs>94</Paragraphs>
  <Slides>7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굴림</vt:lpstr>
      <vt:lpstr>Arial</vt:lpstr>
      <vt:lpstr>한컴 바겐세일 M</vt:lpstr>
      <vt:lpstr>휴먼굵은샘체</vt:lpstr>
      <vt:lpstr>MD개성체</vt:lpstr>
      <vt:lpstr>Impact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서울신문STV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김징한</dc:creator>
  <cp:lastModifiedBy>sr522</cp:lastModifiedBy>
  <cp:revision>163</cp:revision>
  <dcterms:created xsi:type="dcterms:W3CDTF">2013-08-20T08:48:47Z</dcterms:created>
  <dcterms:modified xsi:type="dcterms:W3CDTF">2016-04-21T02:52:56Z</dcterms:modified>
</cp:coreProperties>
</file>