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18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prnWhat="handouts6" scaleToFitPaper="1"/>
  <p:showPr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5707"/>
    <p:restoredTop sz="88235"/>
  </p:normalViewPr>
  <p:slideViewPr>
    <p:cSldViewPr snapToObjects="1">
      <p:cViewPr varScale="1">
        <p:scale>
          <a:sx n="100" d="100"/>
          <a:sy n="100" d="100"/>
        </p:scale>
        <p:origin x="1114" y="67"/>
      </p:cViewPr>
      <p:guideLst>
        <p:guide orient="horz" pos="2156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presProps" Target="presProps.xml"  /><Relationship Id="rId2" Type="http://schemas.openxmlformats.org/officeDocument/2006/relationships/notesMaster" Target="notesMasters/notesMaster1.xml"  /><Relationship Id="rId20" Type="http://schemas.openxmlformats.org/officeDocument/2006/relationships/viewProps" Target="viewProps.xml"  /><Relationship Id="rId21" Type="http://schemas.openxmlformats.org/officeDocument/2006/relationships/theme" Target="theme/theme1.xml"  /><Relationship Id="rId22" Type="http://schemas.openxmlformats.org/officeDocument/2006/relationships/tableStyles" Target="tableStyles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D8D7A7C4-C82A-4D21-9AB0-F0C5A1D3EF09}" type="datetime1">
              <a:rPr lang="ko-KR" altLang="en-US"/>
              <a:pPr lvl="0">
                <a:defRPr/>
              </a:pPr>
              <a:t>2022-06-30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F450E784-2449-4FFD-AA69-3F5CFAA75BC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2022-06-30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2022-06-26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1.png"  /><Relationship Id="rId4" Type="http://schemas.openxmlformats.org/officeDocument/2006/relationships/image" Target="../media/image2.jpeg"  /><Relationship Id="rId5" Type="http://schemas.openxmlformats.org/officeDocument/2006/relationships/image" Target="../media/image3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9.xml"  /><Relationship Id="rId3" Type="http://schemas.openxmlformats.org/officeDocument/2006/relationships/image" Target="../media/image4.jpeg"  /><Relationship Id="rId4" Type="http://schemas.openxmlformats.org/officeDocument/2006/relationships/image" Target="../media/image14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0.xml"  /><Relationship Id="rId3" Type="http://schemas.openxmlformats.org/officeDocument/2006/relationships/image" Target="../media/image4.jpeg"  /><Relationship Id="rId4" Type="http://schemas.openxmlformats.org/officeDocument/2006/relationships/image" Target="../media/image15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Relationship Id="rId4" Type="http://schemas.openxmlformats.org/officeDocument/2006/relationships/image" Target="../media/image16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2.xml"  /><Relationship Id="rId3" Type="http://schemas.openxmlformats.org/officeDocument/2006/relationships/image" Target="../media/image4.jpeg"  /><Relationship Id="rId4" Type="http://schemas.openxmlformats.org/officeDocument/2006/relationships/image" Target="../media/image17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hyperlink" Target="https://www.youtube.com/watch?v=0gu2fw06qdY" TargetMode="External" /><Relationship Id="rId3" Type="http://schemas.openxmlformats.org/officeDocument/2006/relationships/hyperlink" Target="https://www.youtube.com/watch?v=cOQEdUBpLjg" TargetMode="External" /><Relationship Id="rId4" Type="http://schemas.openxmlformats.org/officeDocument/2006/relationships/hyperlink" Target="https://www.youtube.com/watch?v=MfJwa1dptL0" TargetMode="External" /><Relationship Id="rId5" Type="http://schemas.openxmlformats.org/officeDocument/2006/relationships/hyperlink" Target="https://www.youtube.com/watch?v=BqthA_QP6ug" TargetMode="External" /><Relationship Id="rId6" Type="http://schemas.openxmlformats.org/officeDocument/2006/relationships/image" Target="../media/image4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Relationship Id="rId3" Type="http://schemas.openxmlformats.org/officeDocument/2006/relationships/image" Target="../media/image18.png"  /><Relationship Id="rId4" Type="http://schemas.openxmlformats.org/officeDocument/2006/relationships/image" Target="../media/image19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Relationship Id="rId3" Type="http://schemas.openxmlformats.org/officeDocument/2006/relationships/image" Target="../media/image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3.xml"  /><Relationship Id="rId3" Type="http://schemas.openxmlformats.org/officeDocument/2006/relationships/image" Target="../media/image6.png"  /><Relationship Id="rId4" Type="http://schemas.openxmlformats.org/officeDocument/2006/relationships/image" Target="../media/image4.jpeg"  /><Relationship Id="rId5" Type="http://schemas.openxmlformats.org/officeDocument/2006/relationships/image" Target="../media/image7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4.xml"  /><Relationship Id="rId3" Type="http://schemas.openxmlformats.org/officeDocument/2006/relationships/image" Target="../media/image4.jpeg"  /><Relationship Id="rId4" Type="http://schemas.openxmlformats.org/officeDocument/2006/relationships/image" Target="../media/image8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Relationship Id="rId4" Type="http://schemas.openxmlformats.org/officeDocument/2006/relationships/image" Target="../media/image9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6.xml"  /><Relationship Id="rId3" Type="http://schemas.openxmlformats.org/officeDocument/2006/relationships/image" Target="../media/image4.jpeg"  /><Relationship Id="rId4" Type="http://schemas.openxmlformats.org/officeDocument/2006/relationships/image" Target="../media/image10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Relationship Id="rId4" Type="http://schemas.openxmlformats.org/officeDocument/2006/relationships/image" Target="../media/image11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8.xml"  /><Relationship Id="rId3" Type="http://schemas.openxmlformats.org/officeDocument/2006/relationships/image" Target="../media/image4.jpeg"  /><Relationship Id="rId4" Type="http://schemas.openxmlformats.org/officeDocument/2006/relationships/image" Target="../media/image12.png"  /><Relationship Id="rId5" Type="http://schemas.openxmlformats.org/officeDocument/2006/relationships/image" Target="../media/image13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28" y="3501010"/>
            <a:ext cx="7175086" cy="3367864"/>
          </a:xfrm>
          <a:prstGeom prst="rect">
            <a:avLst/>
          </a:prstGeom>
        </p:spPr>
      </p:pic>
      <p:sp>
        <p:nvSpPr>
          <p:cNvPr id="16" name="말풍선: 모서리가 둥근 사각형 15"/>
          <p:cNvSpPr/>
          <p:nvPr/>
        </p:nvSpPr>
        <p:spPr>
          <a:xfrm>
            <a:off x="5474129" y="4057535"/>
            <a:ext cx="4988209" cy="864226"/>
          </a:xfrm>
          <a:prstGeom prst="wedgeRoundRectCallout">
            <a:avLst>
              <a:gd name="adj1" fmla="val 33695"/>
              <a:gd name="adj2" fmla="val 8226"/>
              <a:gd name="adj3" fmla="val 16667"/>
            </a:avLst>
          </a:prstGeom>
          <a:solidFill>
            <a:srgbClr val="DEEBEE"/>
          </a:solidFill>
          <a:ln w="76200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b="1" dirty="0">
                <a:solidFill>
                  <a:srgbClr val="52493F"/>
                </a:solidFill>
                <a:latin typeface="맑은 고딕"/>
                <a:ea typeface="맑은 고딕"/>
              </a:rPr>
              <a:t>경기도교육청 학교안전기획과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7968234" y="404622"/>
            <a:ext cx="3946060" cy="509879"/>
            <a:chOff x="1583054" y="327049"/>
            <a:chExt cx="4308730" cy="869923"/>
          </a:xfrm>
        </p:grpSpPr>
        <p:sp>
          <p:nvSpPr>
            <p:cNvPr id="12" name="사각형: 둥근 모서리 11"/>
            <p:cNvSpPr/>
            <p:nvPr/>
          </p:nvSpPr>
          <p:spPr>
            <a:xfrm>
              <a:off x="1583054" y="327049"/>
              <a:ext cx="4308730" cy="869923"/>
            </a:xfrm>
            <a:prstGeom prst="roundRect">
              <a:avLst>
                <a:gd name="adj" fmla="val 16667"/>
              </a:avLst>
            </a:prstGeom>
            <a:solidFill>
              <a:srgbClr val="FCE574"/>
            </a:solidFill>
            <a:ln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" name="제목 1"/>
            <p:cNvSpPr/>
            <p:nvPr/>
          </p:nvSpPr>
          <p:spPr>
            <a:xfrm>
              <a:off x="1685161" y="572763"/>
              <a:ext cx="4104512" cy="598486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 fontScale="92500" lnSpcReduction="20000"/>
            </a:bodyPr>
            <a:lstStyle/>
            <a:p>
              <a:pPr algn="ctr" defTabSz="914400" rtl="0" eaLnBrk="1" latinLnBrk="1" hangingPunct="1">
                <a:spcBef>
                  <a:spcPct val="0"/>
                </a:spcBef>
                <a:buNone/>
                <a:defRPr/>
              </a:pPr>
              <a:r>
                <a:rPr kumimoji="0" lang="ko-KR" altLang="en-US" sz="2300" b="1" i="0" u="none" strike="noStrike" kern="1200" cap="none" normalizeH="0" baseline="0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학교안전사고 예보 </a:t>
              </a:r>
              <a:r>
                <a:rPr kumimoji="0" lang="en-US" altLang="ko-KR" sz="2300" b="1" i="0" u="none" strike="noStrike" kern="1200" cap="none" normalizeH="0" baseline="0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-</a:t>
              </a:r>
              <a:r>
                <a:rPr kumimoji="0" lang="ko-KR" altLang="en-US" sz="2300" b="1" i="0" u="none" strike="noStrike" kern="1200" cap="none" normalizeH="0" baseline="0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 </a:t>
              </a:r>
              <a:r>
                <a:rPr lang="en-US" altLang="ko-KR" sz="2300" b="1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7</a:t>
              </a:r>
              <a:r>
                <a:rPr kumimoji="0" lang="ko-KR" altLang="en-US" sz="2300" b="1" i="0" u="none" strike="noStrike" kern="1200" cap="none" normalizeH="0" baseline="0" dirty="0" smtClean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월호</a:t>
              </a:r>
              <a:endParaRPr kumimoji="0" lang="ko-KR" altLang="en-US" sz="2300" b="1" i="0" u="none" strike="noStrike" kern="1200" cap="none" normalizeH="0" baseline="0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32" name="제목 1"/>
          <p:cNvSpPr/>
          <p:nvPr/>
        </p:nvSpPr>
        <p:spPr>
          <a:xfrm>
            <a:off x="1622472" y="404622"/>
            <a:ext cx="6038911" cy="648081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defTabSz="914400">
              <a:spcBef>
                <a:spcPts val="0"/>
              </a:spcBef>
              <a:buNone/>
              <a:defRPr/>
            </a:pPr>
            <a:r>
              <a:rPr lang="ko-KR" altLang="en-US" sz="2800" b="1" spc="-300" dirty="0" smtClean="0">
                <a:solidFill>
                  <a:schemeClr val="dk1"/>
                </a:solidFill>
                <a:latin typeface="맑은 고딕"/>
                <a:ea typeface="맑은 고딕"/>
                <a:cs typeface="맑은 고딕"/>
              </a:rPr>
              <a:t>폭염과 장마가 시작되는 </a:t>
            </a:r>
            <a:r>
              <a:rPr lang="en-US" altLang="ko-KR" sz="2800" b="1" spc="-300" dirty="0" smtClean="0">
                <a:solidFill>
                  <a:schemeClr val="dk1"/>
                </a:solidFill>
                <a:latin typeface="맑은 고딕"/>
                <a:ea typeface="맑은 고딕"/>
                <a:cs typeface="맑은 고딕"/>
              </a:rPr>
              <a:t>7</a:t>
            </a:r>
            <a:r>
              <a:rPr lang="ko-KR" altLang="en-US" sz="2800" b="1" spc="-300" dirty="0" smtClean="0">
                <a:solidFill>
                  <a:schemeClr val="dk1"/>
                </a:solidFill>
                <a:latin typeface="맑은 고딕"/>
                <a:ea typeface="맑은 고딕"/>
                <a:cs typeface="맑은 고딕"/>
              </a:rPr>
              <a:t>월</a:t>
            </a:r>
            <a:endParaRPr lang="ko-KR" altLang="en-US" sz="2800" b="1" spc="-300" dirty="0">
              <a:solidFill>
                <a:schemeClr val="dk1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58" name="그림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6460" y="6165380"/>
            <a:ext cx="1713946" cy="4338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3728" y="2317211"/>
            <a:ext cx="7561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 smtClean="0">
                <a:solidFill>
                  <a:schemeClr val="accent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폭염</a:t>
            </a:r>
            <a:r>
              <a:rPr lang="en-US" altLang="ko-KR" sz="4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&amp;</a:t>
            </a:r>
            <a:r>
              <a:rPr lang="ko-KR" altLang="en-US" sz="4000" dirty="0" smtClean="0">
                <a:solidFill>
                  <a:schemeClr val="accent1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집중 호우 </a:t>
            </a:r>
            <a:r>
              <a:rPr lang="ko-KR" altLang="en-US" sz="4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예방 안전수칙</a:t>
            </a:r>
            <a:endParaRPr lang="en-US" altLang="ko-KR" sz="4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이것만은 꼭 지켜요</a:t>
            </a:r>
            <a:r>
              <a:rPr lang="en-US" altLang="ko-KR" sz="4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260" y="3780290"/>
            <a:ext cx="4296517" cy="2917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3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집중 호우 시</a:t>
            </a:r>
            <a:r>
              <a:rPr kumimoji="0" lang="ko-KR" altLang="en-US" sz="23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수칙</a:t>
            </a:r>
            <a:endParaRPr kumimoji="0" lang="ko-KR" altLang="en-US" sz="23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8753" y="1304705"/>
            <a:ext cx="5083763" cy="4712920"/>
          </a:xfrm>
          <a:prstGeom prst="rect">
            <a:avLst/>
          </a:prstGeom>
        </p:spPr>
      </p:pic>
      <p:sp>
        <p:nvSpPr>
          <p:cNvPr id="12" name="제목 1"/>
          <p:cNvSpPr/>
          <p:nvPr/>
        </p:nvSpPr>
        <p:spPr>
          <a:xfrm>
            <a:off x="7288007" y="1844780"/>
            <a:ext cx="4032504" cy="1513301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1. </a:t>
            </a: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일기 예보를 확인해요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68611" y="3284980"/>
            <a:ext cx="3835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항상 일기 예보를 확인하고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,</a:t>
            </a:r>
          </a:p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집중 호우 시에는 외출을 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하지 않아요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.</a:t>
            </a:r>
            <a:endParaRPr lang="en-US" altLang="ko-KR" sz="2400" dirty="0">
              <a:solidFill>
                <a:srgbClr val="52493F"/>
              </a:solidFill>
              <a:latin typeface="+mn-ea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27877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3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집중 호우 시</a:t>
            </a:r>
            <a:r>
              <a:rPr kumimoji="0" lang="ko-KR" altLang="en-US" sz="23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수칙</a:t>
            </a:r>
            <a:endParaRPr kumimoji="0" lang="ko-KR" altLang="en-US" sz="23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2"/>
          <a:stretch/>
        </p:blipFill>
        <p:spPr>
          <a:xfrm>
            <a:off x="1998753" y="1268700"/>
            <a:ext cx="5083763" cy="4824670"/>
          </a:xfrm>
          <a:prstGeom prst="rect">
            <a:avLst/>
          </a:prstGeom>
        </p:spPr>
      </p:pic>
      <p:sp>
        <p:nvSpPr>
          <p:cNvPr id="10" name="제목 1"/>
          <p:cNvSpPr/>
          <p:nvPr/>
        </p:nvSpPr>
        <p:spPr>
          <a:xfrm>
            <a:off x="7288007" y="1844780"/>
            <a:ext cx="4032504" cy="1513301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2. </a:t>
            </a: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안전한 길로 등교해요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468611" y="3284980"/>
            <a:ext cx="3835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저지대나 상습 침수 지역은 우회하여 안전한 길로 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등교해요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.</a:t>
            </a:r>
            <a:endParaRPr lang="en-US" altLang="ko-KR" sz="2400" dirty="0">
              <a:solidFill>
                <a:srgbClr val="52493F"/>
              </a:solidFill>
              <a:latin typeface="+mn-ea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72527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34255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300" b="1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집중 호우 시</a:t>
            </a:r>
            <a:r>
              <a:rPr kumimoji="0" lang="ko-KR" altLang="en-US" sz="2300" b="1" i="0" u="none" strike="noStrike" kern="1200" cap="none" normalizeH="0" baseline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수칙</a:t>
            </a:r>
            <a:endParaRPr kumimoji="0" lang="ko-KR" altLang="en-US" sz="2300" b="1" i="0" u="none" strike="noStrike" kern="1200" cap="none" normalizeH="0" baseline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128157" y="1380450"/>
            <a:ext cx="5083763" cy="4712920"/>
          </a:xfrm>
          <a:prstGeom prst="rect">
            <a:avLst/>
          </a:prstGeom>
        </p:spPr>
      </p:pic>
      <p:sp>
        <p:nvSpPr>
          <p:cNvPr id="10" name="제목 1"/>
          <p:cNvSpPr/>
          <p:nvPr/>
        </p:nvSpPr>
        <p:spPr>
          <a:xfrm>
            <a:off x="7238828" y="1844780"/>
            <a:ext cx="4294802" cy="1513301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en-US" altLang="ko-KR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3. </a:t>
            </a:r>
            <a:r>
              <a:rPr lang="ko-KR" altLang="en-US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물가에 접근하지 않아요</a:t>
            </a:r>
            <a:endParaRPr lang="en-US" altLang="ko-KR" sz="2400">
              <a:solidFill>
                <a:srgbClr val="52493f"/>
              </a:solidFill>
              <a:latin typeface="+mn-ea"/>
              <a:cs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468611" y="3284980"/>
            <a:ext cx="3835236" cy="1180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장마철에는 물가에 </a:t>
            </a:r>
            <a:endParaRPr lang="ko-KR" altLang="en-US" sz="240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접근하지 않고</a:t>
            </a:r>
            <a:r>
              <a:rPr lang="en-US" altLang="ko-KR" sz="2400">
                <a:solidFill>
                  <a:srgbClr val="52493f"/>
                </a:solidFill>
                <a:latin typeface="+mn-ea"/>
                <a:cs typeface="맑은 고딕"/>
              </a:rPr>
              <a:t>, </a:t>
            </a: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물놀이를</a:t>
            </a:r>
            <a:endParaRPr lang="ko-KR" altLang="en-US" sz="240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하지 않아요</a:t>
            </a:r>
            <a:r>
              <a:rPr lang="en-US" altLang="ko-KR" sz="2400">
                <a:solidFill>
                  <a:srgbClr val="52493f"/>
                </a:solidFill>
                <a:latin typeface="+mn-ea"/>
                <a:cs typeface="맑은 고딕"/>
              </a:rPr>
              <a:t>.</a:t>
            </a:r>
            <a:endParaRPr lang="en-US" altLang="ko-KR" sz="2400">
              <a:solidFill>
                <a:srgbClr val="52493f"/>
              </a:solidFill>
              <a:latin typeface="+mn-ea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3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집중 호우 시</a:t>
            </a:r>
            <a:r>
              <a:rPr kumimoji="0" lang="ko-KR" altLang="en-US" sz="23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수칙</a:t>
            </a:r>
            <a:endParaRPr kumimoji="0" lang="ko-KR" altLang="en-US" sz="23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8157" y="1412720"/>
            <a:ext cx="4687943" cy="4680650"/>
          </a:xfrm>
          <a:prstGeom prst="rect">
            <a:avLst/>
          </a:prstGeom>
        </p:spPr>
      </p:pic>
      <p:sp>
        <p:nvSpPr>
          <p:cNvPr id="10" name="제목 1"/>
          <p:cNvSpPr/>
          <p:nvPr/>
        </p:nvSpPr>
        <p:spPr>
          <a:xfrm>
            <a:off x="7288007" y="1844780"/>
            <a:ext cx="4032504" cy="1513301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4. </a:t>
            </a: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안전한 곳으로 대피하여 구조를 요청해요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468611" y="3284980"/>
            <a:ext cx="3835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침수되거나 고립될 시 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옥상 등 안전한 곳으로 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대피하여 구조를 요청해요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. </a:t>
            </a:r>
            <a:endParaRPr lang="en-US" altLang="ko-KR" sz="2400" dirty="0">
              <a:solidFill>
                <a:srgbClr val="52493F"/>
              </a:solidFill>
              <a:latin typeface="+mn-ea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00421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/>
          </a:solidFill>
          <a:ln w="76200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791680" y="404580"/>
            <a:ext cx="595376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7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폭염</a:t>
            </a:r>
            <a:r>
              <a:rPr lang="en-US" altLang="ko-KR" sz="27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&amp;</a:t>
            </a:r>
            <a:r>
              <a:rPr lang="ko-KR" altLang="en-US" sz="27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집중 호우</a:t>
            </a:r>
            <a:r>
              <a:rPr kumimoji="0" lang="ko-KR" altLang="en-US" sz="2700" b="1" i="0" u="none" strike="noStrike" kern="1200" cap="none" spc="0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관련 참고 영상</a:t>
            </a:r>
            <a:endParaRPr kumimoji="0" lang="ko-KR" altLang="en-US" sz="2700" b="1" i="0" u="none" strike="noStrike" kern="1200" cap="none" spc="0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" name="사각형: 둥근 모서리 1"/>
          <p:cNvSpPr/>
          <p:nvPr/>
        </p:nvSpPr>
        <p:spPr>
          <a:xfrm>
            <a:off x="2171507" y="2492870"/>
            <a:ext cx="9649206" cy="1221092"/>
          </a:xfrm>
          <a:prstGeom prst="roundRect">
            <a:avLst>
              <a:gd name="adj" fmla="val 16667"/>
            </a:avLst>
          </a:prstGeom>
          <a:solidFill>
            <a:srgbClr val="DEEBEE">
              <a:alpha val="100000"/>
            </a:srgbClr>
          </a:solidFill>
          <a:ln w="76200" cap="flat" cmpd="sng" algn="ctr">
            <a:noFill/>
            <a:prstDash val="sysDot"/>
          </a:ln>
          <a:effectLst/>
        </p:spPr>
        <p:txBody>
          <a:bodyPr vert="horz" wrap="square" lIns="91440" tIns="45720" rIns="91440" bIns="45720" anchor="ctr">
            <a:noAutofit/>
          </a:bodyPr>
          <a:lstStyle/>
          <a:p>
            <a:pPr algn="ctr" fontAlgn="base"/>
            <a:r>
              <a:rPr lang="en-US" altLang="ko-KR" b="1" dirty="0"/>
              <a:t>2. </a:t>
            </a:r>
            <a:r>
              <a:rPr lang="ko-KR" altLang="en-US" b="1" dirty="0" err="1"/>
              <a:t>폭염으로부터</a:t>
            </a:r>
            <a:r>
              <a:rPr lang="ko-KR" altLang="en-US" b="1" dirty="0"/>
              <a:t> 건강을 지키는 방법</a:t>
            </a:r>
            <a:r>
              <a:rPr lang="en-US" altLang="ko-KR" b="1" dirty="0"/>
              <a:t>(</a:t>
            </a:r>
            <a:r>
              <a:rPr lang="ko-KR" altLang="en-US" b="1" dirty="0"/>
              <a:t>위기탈출 </a:t>
            </a:r>
            <a:r>
              <a:rPr lang="ko-KR" altLang="en-US" b="1" dirty="0" err="1"/>
              <a:t>하우투</a:t>
            </a:r>
            <a:r>
              <a:rPr lang="en-US" altLang="ko-KR" b="1" dirty="0"/>
              <a:t>How to)</a:t>
            </a:r>
            <a:endParaRPr lang="ko-KR" altLang="en-US" dirty="0"/>
          </a:p>
          <a:p>
            <a:pPr algn="ctr" fontAlgn="base"/>
            <a:r>
              <a:rPr lang="en-US" altLang="ko-KR" b="1" u="sng" dirty="0">
                <a:hlinkClick r:id="rId2"/>
              </a:rPr>
              <a:t>https://www.youtube.com/watch?v=0gu2fw06qdY</a:t>
            </a:r>
            <a:endParaRPr lang="ko-KR" altLang="en-US" dirty="0"/>
          </a:p>
        </p:txBody>
      </p:sp>
      <p:sp>
        <p:nvSpPr>
          <p:cNvPr id="3" name="사각형: 둥근 모서리 2"/>
          <p:cNvSpPr/>
          <p:nvPr/>
        </p:nvSpPr>
        <p:spPr>
          <a:xfrm>
            <a:off x="2171507" y="3861060"/>
            <a:ext cx="9649206" cy="1224153"/>
          </a:xfrm>
          <a:prstGeom prst="roundRect">
            <a:avLst>
              <a:gd name="adj" fmla="val 16667"/>
            </a:avLst>
          </a:prstGeom>
          <a:solidFill>
            <a:srgbClr val="DEEBEE">
              <a:alpha val="100000"/>
            </a:srgbClr>
          </a:solidFill>
          <a:ln w="76200" cap="flat" cmpd="sng" algn="ctr">
            <a:noFill/>
            <a:prstDash val="sysDot"/>
          </a:ln>
          <a:effectLst/>
        </p:spPr>
        <p:txBody>
          <a:bodyPr vert="horz" wrap="square" lIns="91440" tIns="45720" rIns="91440" bIns="45720" anchor="ctr">
            <a:noAutofit/>
          </a:bodyPr>
          <a:lstStyle/>
          <a:p>
            <a:pPr algn="ctr" fontAlgn="base"/>
            <a:r>
              <a:rPr lang="en-US" altLang="ko-KR" b="1" dirty="0"/>
              <a:t>3. </a:t>
            </a:r>
            <a:r>
              <a:rPr lang="ko-KR" altLang="en-US" b="1" dirty="0"/>
              <a:t>폭우로 인한 침수 </a:t>
            </a:r>
            <a:r>
              <a:rPr lang="ko-KR" altLang="en-US" b="1" dirty="0" err="1"/>
              <a:t>상황시</a:t>
            </a:r>
            <a:r>
              <a:rPr lang="ko-KR" altLang="en-US" b="1" dirty="0"/>
              <a:t> 대처 방법은</a:t>
            </a:r>
            <a:r>
              <a:rPr lang="en-US" altLang="ko-KR" b="1" dirty="0"/>
              <a:t>? [</a:t>
            </a:r>
            <a:r>
              <a:rPr lang="ko-KR" altLang="en-US" b="1" dirty="0" err="1"/>
              <a:t>행정안전부</a:t>
            </a:r>
            <a:r>
              <a:rPr lang="en-US" altLang="ko-KR" b="1" dirty="0"/>
              <a:t>X</a:t>
            </a:r>
            <a:r>
              <a:rPr lang="ko-KR" altLang="en-US" b="1" dirty="0" err="1"/>
              <a:t>사물궁이</a:t>
            </a:r>
            <a:r>
              <a:rPr lang="en-US" altLang="ko-KR" b="1" dirty="0"/>
              <a:t>]</a:t>
            </a:r>
            <a:endParaRPr lang="ko-KR" altLang="en-US" dirty="0"/>
          </a:p>
          <a:p>
            <a:pPr algn="ctr" fontAlgn="base"/>
            <a:r>
              <a:rPr lang="en-US" altLang="ko-KR" b="1" u="sng" dirty="0">
                <a:hlinkClick r:id="rId3"/>
              </a:rPr>
              <a:t>https://www.youtube.com/watch?v=cOQEdUBpLjg</a:t>
            </a:r>
            <a:endParaRPr lang="ko-KR" altLang="en-US" dirty="0"/>
          </a:p>
        </p:txBody>
      </p:sp>
      <p:sp>
        <p:nvSpPr>
          <p:cNvPr id="4" name="사각형: 둥근 모서리 3"/>
          <p:cNvSpPr/>
          <p:nvPr/>
        </p:nvSpPr>
        <p:spPr>
          <a:xfrm>
            <a:off x="2157894" y="1124680"/>
            <a:ext cx="9649206" cy="1224153"/>
          </a:xfrm>
          <a:prstGeom prst="roundRect">
            <a:avLst>
              <a:gd name="adj" fmla="val 16667"/>
            </a:avLst>
          </a:prstGeom>
          <a:solidFill>
            <a:srgbClr val="DEEBEE">
              <a:alpha val="100000"/>
            </a:srgbClr>
          </a:solidFill>
          <a:ln w="76200" cap="flat" cmpd="sng" algn="ctr">
            <a:noFill/>
            <a:prstDash val="sysDot"/>
          </a:ln>
          <a:effectLst/>
        </p:spPr>
        <p:txBody>
          <a:bodyPr vert="horz" wrap="square" lIns="91440" tIns="45720" rIns="91440" bIns="45720" anchor="ctr">
            <a:noAutofit/>
          </a:bodyPr>
          <a:lstStyle/>
          <a:p>
            <a:pPr algn="ctr" fontAlgn="base"/>
            <a:r>
              <a:rPr lang="ko-KR" altLang="en-US" sz="2000" b="1" dirty="0" smtClean="0">
                <a:latin typeface="+mj-lt"/>
              </a:rPr>
              <a:t> </a:t>
            </a:r>
            <a:r>
              <a:rPr lang="en-US" altLang="ko-KR" b="1" dirty="0"/>
              <a:t>1. </a:t>
            </a:r>
            <a:r>
              <a:rPr lang="ko-KR" altLang="en-US" b="1" dirty="0"/>
              <a:t>학교재난안전 </a:t>
            </a:r>
            <a:r>
              <a:rPr lang="ko-KR" altLang="en-US" b="1" dirty="0" err="1"/>
              <a:t>송애니</a:t>
            </a:r>
            <a:r>
              <a:rPr lang="ko-KR" altLang="en-US" b="1" dirty="0"/>
              <a:t> </a:t>
            </a:r>
            <a:r>
              <a:rPr lang="en-US" altLang="ko-KR" b="1" dirty="0"/>
              <a:t>- </a:t>
            </a:r>
            <a:r>
              <a:rPr lang="ko-KR" altLang="en-US" b="1" dirty="0"/>
              <a:t>폭염이 찾아왔어요</a:t>
            </a:r>
            <a:r>
              <a:rPr lang="en-US" altLang="ko-KR" b="1" dirty="0"/>
              <a:t>!(</a:t>
            </a:r>
            <a:r>
              <a:rPr lang="ko-KR" altLang="en-US" b="1" dirty="0" err="1"/>
              <a:t>유아초저용</a:t>
            </a:r>
            <a:r>
              <a:rPr lang="en-US" altLang="ko-KR" b="1" dirty="0"/>
              <a:t>)</a:t>
            </a:r>
            <a:endParaRPr lang="ko-KR" altLang="en-US" dirty="0"/>
          </a:p>
          <a:p>
            <a:pPr algn="ctr" fontAlgn="base"/>
            <a:r>
              <a:rPr lang="en-US" altLang="ko-KR" b="1" u="sng" dirty="0">
                <a:hlinkClick r:id="rId4"/>
              </a:rPr>
              <a:t>https://www.youtube.com/watch?v=MfJwa1dptL0</a:t>
            </a:r>
            <a:endParaRPr lang="ko-KR" altLang="en-US" dirty="0"/>
          </a:p>
        </p:txBody>
      </p:sp>
      <p:sp>
        <p:nvSpPr>
          <p:cNvPr id="22" name="사각형: 둥근 모서리 2"/>
          <p:cNvSpPr/>
          <p:nvPr/>
        </p:nvSpPr>
        <p:spPr>
          <a:xfrm>
            <a:off x="2171507" y="5229250"/>
            <a:ext cx="9649206" cy="1224153"/>
          </a:xfrm>
          <a:prstGeom prst="roundRect">
            <a:avLst>
              <a:gd name="adj" fmla="val 16667"/>
            </a:avLst>
          </a:prstGeom>
          <a:solidFill>
            <a:srgbClr val="DEEBEE">
              <a:alpha val="100000"/>
            </a:srgbClr>
          </a:solidFill>
          <a:ln w="76200" cap="flat" cmpd="sng" algn="ctr">
            <a:noFill/>
            <a:prstDash val="sysDot"/>
          </a:ln>
          <a:effectLst/>
        </p:spPr>
        <p:txBody>
          <a:bodyPr vert="horz" wrap="square" lIns="91440" tIns="45720" rIns="91440" bIns="45720" anchor="ctr">
            <a:noAutofit/>
          </a:bodyPr>
          <a:lstStyle/>
          <a:p>
            <a:pPr algn="ctr" fontAlgn="base"/>
            <a:r>
              <a:rPr lang="en-US" altLang="ko-KR" b="1" dirty="0"/>
              <a:t>4. </a:t>
            </a:r>
            <a:r>
              <a:rPr lang="ko-KR" altLang="en-US" b="1" dirty="0"/>
              <a:t>여름에 꼭</a:t>
            </a:r>
            <a:r>
              <a:rPr lang="en-US" altLang="ko-KR" b="1" dirty="0"/>
              <a:t>! </a:t>
            </a:r>
            <a:r>
              <a:rPr lang="ko-KR" altLang="en-US" b="1" dirty="0"/>
              <a:t>필요한 태풍 대비 안전수칙</a:t>
            </a:r>
            <a:r>
              <a:rPr lang="en-US" altLang="ko-KR" b="1" dirty="0"/>
              <a:t>!</a:t>
            </a:r>
            <a:endParaRPr lang="ko-KR" altLang="en-US" dirty="0"/>
          </a:p>
          <a:p>
            <a:pPr algn="ctr" fontAlgn="base"/>
            <a:r>
              <a:rPr lang="en-US" altLang="ko-KR" b="1" u="sng" dirty="0">
                <a:hlinkClick r:id="rId5"/>
              </a:rPr>
              <a:t>https://www.youtube.com/watch?v=BqthA_QP6ug</a:t>
            </a:r>
            <a:endParaRPr lang="ko-KR" altLang="en-US" dirty="0"/>
          </a:p>
        </p:txBody>
      </p:sp>
      <p:pic>
        <p:nvPicPr>
          <p:cNvPr id="23" name="그림 8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"/>
          <p:cNvSpPr/>
          <p:nvPr/>
        </p:nvSpPr>
        <p:spPr>
          <a:xfrm>
            <a:off x="2711530" y="2068974"/>
            <a:ext cx="8065120" cy="178338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폭염</a:t>
            </a:r>
            <a:r>
              <a:rPr lang="en-US" altLang="ko-KR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&amp;</a:t>
            </a:r>
            <a:r>
              <a:rPr lang="ko-KR" altLang="en-US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집중호우 안전 수칙</a:t>
            </a:r>
            <a:r>
              <a:rPr lang="en-US" altLang="ko-KR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!</a:t>
            </a: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3200" i="0" u="none" strike="noStrike" kern="1200" cap="none" spc="0" normalizeH="0" baseline="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우리 모두 잘 지켜 건강하고</a:t>
            </a:r>
            <a:endParaRPr kumimoji="0" lang="en-US" altLang="ko-KR" sz="3200" i="0" u="none" strike="noStrike" kern="1200" cap="none" spc="0" normalizeH="0" baseline="0" dirty="0" smtClean="0">
              <a:ln w="76200"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rgbClr val="52493F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안전한 </a:t>
            </a:r>
            <a:r>
              <a:rPr lang="en-US" altLang="ko-KR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7</a:t>
            </a:r>
            <a:r>
              <a:rPr lang="ko-KR" altLang="en-US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월을 보내도록 해요</a:t>
            </a:r>
            <a:r>
              <a:rPr lang="en-US" altLang="ko-KR" sz="3200" dirty="0" smtClean="0">
                <a:ln w="76200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!</a:t>
            </a:r>
            <a:endParaRPr kumimoji="0" lang="en-US" altLang="ko-KR" sz="3200" i="0" u="none" strike="noStrike" kern="1200" cap="none" spc="0" normalizeH="0" baseline="0" dirty="0">
              <a:ln w="76200"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rgbClr val="52493F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맑은 고딕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/>
          </a:solidFill>
          <a:ln w="76200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제목 1"/>
          <p:cNvSpPr/>
          <p:nvPr/>
        </p:nvSpPr>
        <p:spPr>
          <a:xfrm>
            <a:off x="4619897" y="6035387"/>
            <a:ext cx="4104513" cy="571499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2000" b="1" i="0" u="none" strike="noStrike" kern="1200" cap="none" normalizeH="0" baseline="0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제작 </a:t>
            </a:r>
            <a:r>
              <a:rPr kumimoji="0" lang="en-US" altLang="ko-KR" sz="2000" b="1" i="0" u="none" strike="noStrike" kern="1200" cap="none" normalizeH="0" baseline="0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:</a:t>
            </a:r>
            <a:r>
              <a:rPr kumimoji="0" lang="ko-KR" altLang="en-US" sz="2000" b="1" i="0" u="none" strike="noStrike" kern="1200" cap="none" normalizeH="0" baseline="0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</a:t>
            </a:r>
            <a:r>
              <a:rPr lang="ko-KR" altLang="en-US" sz="20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운천초등학교</a:t>
            </a:r>
            <a:r>
              <a:rPr kumimoji="0" lang="ko-KR" altLang="en-US" sz="2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</a:t>
            </a:r>
            <a:r>
              <a:rPr kumimoji="0" lang="ko-KR" altLang="en-US" sz="2000" b="1" i="0" u="none" strike="noStrike" kern="1200" cap="none" normalizeH="0" baseline="0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교사 </a:t>
            </a:r>
            <a:r>
              <a:rPr lang="ko-KR" altLang="en-US" sz="2000" b="1" dirty="0" err="1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임효빈</a:t>
            </a:r>
            <a:endParaRPr kumimoji="0" lang="ko-KR" altLang="en-US" sz="20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5" name="제목 1"/>
          <p:cNvSpPr/>
          <p:nvPr/>
        </p:nvSpPr>
        <p:spPr>
          <a:xfrm>
            <a:off x="2711530" y="2066953"/>
            <a:ext cx="8065120" cy="178338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폭염</a:t>
            </a:r>
            <a:r>
              <a:rPr kumimoji="0" lang="en-US" altLang="ko-KR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&amp;</a:t>
            </a:r>
            <a:r>
              <a:rPr kumimoji="0" lang="ko-KR" altLang="en-US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집중호우 안전 수칙</a:t>
            </a:r>
            <a:r>
              <a:rPr kumimoji="0" lang="en-US" altLang="ko-KR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!</a:t>
            </a:r>
            <a:r>
              <a:rPr kumimoji="0" lang="en-US" altLang="ko-KR" sz="3200" i="0" u="none" strike="noStrike" kern="1200" cap="none" spc="0" normalizeH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  </a:t>
            </a: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우리 </a:t>
            </a:r>
            <a:r>
              <a:rPr kumimoji="0" lang="ko-KR" altLang="en-US" sz="3200" i="0" u="none" strike="noStrike" kern="1200" cap="none" spc="0" normalizeH="0" baseline="0" dirty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모두 잘 지켜 </a:t>
            </a:r>
            <a:r>
              <a:rPr kumimoji="0" lang="ko-KR" altLang="en-US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건강하고 </a:t>
            </a:r>
            <a:endParaRPr kumimoji="0" lang="en-US" altLang="ko-KR" sz="3200" i="0" u="none" strike="noStrike" kern="1200" cap="none" spc="0" normalizeH="0" baseline="0" dirty="0" smtClean="0">
              <a:solidFill>
                <a:srgbClr val="52493F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안전한</a:t>
            </a:r>
            <a:r>
              <a:rPr kumimoji="0" lang="ko-KR" altLang="en-US" sz="3200" i="0" u="none" strike="noStrike" kern="1200" cap="none" spc="0" normalizeH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 </a:t>
            </a:r>
            <a:r>
              <a:rPr lang="en-US" altLang="ko-KR" sz="3200" dirty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7</a:t>
            </a:r>
            <a:r>
              <a:rPr kumimoji="0" lang="ko-KR" altLang="en-US" sz="3200" i="0" u="none" strike="noStrike" kern="1200" cap="none" spc="0" normalizeH="0" baseline="0" dirty="0" smtClean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월을 </a:t>
            </a:r>
            <a:r>
              <a:rPr kumimoji="0" lang="ko-KR" altLang="en-US" sz="3200" i="0" u="none" strike="noStrike" kern="1200" cap="none" spc="0" normalizeH="0" baseline="0" dirty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보내도록 해요</a:t>
            </a:r>
            <a:r>
              <a:rPr kumimoji="0" lang="en-US" altLang="ko-KR" sz="3200" i="0" u="none" strike="noStrike" kern="1200" cap="none" spc="0" normalizeH="0" baseline="0" dirty="0">
                <a:solidFill>
                  <a:srgbClr val="52493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맑은 고딕"/>
              </a:rPr>
              <a:t>!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7968234" y="332613"/>
            <a:ext cx="3946060" cy="509879"/>
            <a:chOff x="1583054" y="327049"/>
            <a:chExt cx="4308730" cy="869923"/>
          </a:xfrm>
        </p:grpSpPr>
        <p:sp>
          <p:nvSpPr>
            <p:cNvPr id="25" name="사각형: 둥근 모서리 24"/>
            <p:cNvSpPr/>
            <p:nvPr/>
          </p:nvSpPr>
          <p:spPr>
            <a:xfrm>
              <a:off x="1583054" y="327049"/>
              <a:ext cx="4308730" cy="869923"/>
            </a:xfrm>
            <a:prstGeom prst="roundRect">
              <a:avLst>
                <a:gd name="adj" fmla="val 16667"/>
              </a:avLst>
            </a:prstGeom>
            <a:solidFill>
              <a:srgbClr val="FCE574">
                <a:alpha val="100000"/>
              </a:srgbClr>
            </a:solidFill>
            <a:ln w="19050" cap="flat" cmpd="sng" algn="ctr">
              <a:noFill/>
              <a:prstDash val="solid"/>
            </a:ln>
          </p:spPr>
          <p:txBody>
            <a:bodyPr anchor="ctr"/>
            <a:lstStyle/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26" name="제목 1"/>
            <p:cNvSpPr/>
            <p:nvPr/>
          </p:nvSpPr>
          <p:spPr>
            <a:xfrm>
              <a:off x="1685161" y="572763"/>
              <a:ext cx="4104512" cy="598486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 fontScale="92500" lnSpcReduction="20000"/>
            </a:bodyPr>
            <a:lstStyle/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kumimoji="0" lang="ko-KR" altLang="en-US" sz="2300" b="1" i="0" u="none" strike="noStrike" kern="1200" cap="none" spc="0" normalizeH="0" baseline="0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학교안전사고 예보 </a:t>
              </a:r>
              <a:r>
                <a:rPr kumimoji="0" lang="en-US" altLang="ko-KR" sz="2300" b="1" i="0" u="none" strike="noStrike" kern="1200" cap="none" spc="0" normalizeH="0" baseline="0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-</a:t>
              </a:r>
              <a:r>
                <a:rPr kumimoji="0" lang="ko-KR" altLang="en-US" sz="2300" b="1" i="0" u="none" strike="noStrike" kern="1200" cap="none" spc="0" normalizeH="0" baseline="0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 </a:t>
              </a:r>
              <a:r>
                <a:rPr lang="en-US" altLang="ko-KR" sz="2300" b="1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7</a:t>
              </a:r>
              <a:r>
                <a:rPr kumimoji="0" lang="ko-KR" altLang="en-US" sz="2300" b="1" i="0" u="none" strike="noStrike" kern="1200" cap="none" spc="0" normalizeH="0" baseline="0" dirty="0" smtClean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월호</a:t>
              </a:r>
              <a:endParaRPr kumimoji="0" lang="ko-KR" altLang="en-US" sz="2300" b="1" i="0" u="none" strike="noStrike" kern="1200" cap="none" spc="0" normalizeH="0" baseline="0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pic>
        <p:nvPicPr>
          <p:cNvPr id="30" name="그림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5350" y="186722"/>
            <a:ext cx="1296180" cy="32812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6055" y="1628750"/>
            <a:ext cx="1929970" cy="48417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3372" y="3225354"/>
            <a:ext cx="2820922" cy="3451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말풍선: 모서리가 둥근 사각형 22"/>
          <p:cNvSpPr/>
          <p:nvPr/>
        </p:nvSpPr>
        <p:spPr>
          <a:xfrm>
            <a:off x="1430599" y="1385120"/>
            <a:ext cx="2433091" cy="1088735"/>
          </a:xfrm>
          <a:prstGeom prst="wedgeRoundRectCallout">
            <a:avLst>
              <a:gd name="adj1" fmla="val 33695"/>
              <a:gd name="adj2" fmla="val 8226"/>
              <a:gd name="adj3" fmla="val 16667"/>
            </a:avLst>
          </a:prstGeom>
          <a:solidFill>
            <a:srgbClr val="deebee"/>
          </a:solidFill>
          <a:ln w="76200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/>
          </a:solidFill>
          <a:ln w="76200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430599" y="343145"/>
            <a:ext cx="8281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200" b="1">
                <a:latin typeface="경기천년제목 Bold"/>
                <a:ea typeface="경기천년제목 Bold"/>
              </a:rPr>
              <a:t>&lt; </a:t>
            </a:r>
            <a:r>
              <a:rPr lang="ko-KR" altLang="en-US" sz="3200" b="1">
                <a:latin typeface="경기천년제목 Bold"/>
                <a:ea typeface="경기천년제목 Bold"/>
              </a:rPr>
              <a:t>여름철 용어 알아보기</a:t>
            </a:r>
            <a:r>
              <a:rPr lang="en-US" altLang="ko-KR" sz="3200" b="1">
                <a:latin typeface="경기천년제목 Bold"/>
                <a:ea typeface="경기천년제목 Bold"/>
              </a:rPr>
              <a:t>&gt;</a:t>
            </a:r>
            <a:endParaRPr lang="ko-KR" altLang="en-US" sz="3200" b="1">
              <a:latin typeface="경기천년제목 Bold"/>
              <a:ea typeface="경기천년제목 Bold"/>
            </a:endParaRPr>
          </a:p>
        </p:txBody>
      </p:sp>
      <p:sp>
        <p:nvSpPr>
          <p:cNvPr id="3" name="_x366139560"/>
          <p:cNvSpPr>
            <a:spLocks noChangeArrowheads="1"/>
          </p:cNvSpPr>
          <p:nvPr/>
        </p:nvSpPr>
        <p:spPr>
          <a:xfrm>
            <a:off x="1663130" y="1568104"/>
            <a:ext cx="2110801" cy="7182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R="0" lvl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kumimoji="0" lang="en-US" altLang="ko-KR" sz="3600" b="1" i="0" u="none" strike="noStrike" cap="none" normalizeH="0" baseline="0">
                <a:solidFill>
                  <a:schemeClr val="tx1"/>
                </a:solidFill>
                <a:effectLst/>
                <a:latin typeface="+mj-lt"/>
                <a:ea typeface="굴림"/>
              </a:rPr>
              <a:t>1. </a:t>
            </a:r>
            <a:r>
              <a:rPr kumimoji="0" lang="ko-KR" altLang="en-US" sz="3600" b="1" i="0" u="none" strike="noStrike" cap="none" normalizeH="0" baseline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굴림"/>
              </a:rPr>
              <a:t>폭염</a:t>
            </a:r>
            <a:endParaRPr kumimoji="0" lang="en-US" altLang="ko-KR" sz="3600" b="1" i="0" u="none" strike="noStrike" cap="none" normalizeH="0" baseline="0">
              <a:solidFill>
                <a:schemeClr val="accent1">
                  <a:lumMod val="50000"/>
                </a:schemeClr>
              </a:solidFill>
              <a:effectLst/>
              <a:latin typeface="+mj-lt"/>
              <a:ea typeface="굴림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_x366181720"/>
          <p:cNvSpPr>
            <a:spLocks noChangeArrowheads="1"/>
          </p:cNvSpPr>
          <p:nvPr/>
        </p:nvSpPr>
        <p:spPr>
          <a:xfrm>
            <a:off x="4295750" y="1656830"/>
            <a:ext cx="8353160" cy="908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/>
              <a:t>30</a:t>
            </a:r>
            <a:r>
              <a:rPr lang="ko-KR" altLang="en-US" sz="2800"/>
              <a:t>℃이상의 불볕더위가 계속되는 현상</a:t>
            </a:r>
            <a:endParaRPr lang="ko-KR" altLang="en-US" sz="2800"/>
          </a:p>
        </p:txBody>
      </p:sp>
      <p:sp>
        <p:nvSpPr>
          <p:cNvPr id="12" name="말풍선: 모서리가 둥근 사각형 22"/>
          <p:cNvSpPr/>
          <p:nvPr/>
        </p:nvSpPr>
        <p:spPr>
          <a:xfrm>
            <a:off x="1430599" y="2880386"/>
            <a:ext cx="2433091" cy="1088735"/>
          </a:xfrm>
          <a:prstGeom prst="wedgeRoundRectCallout">
            <a:avLst>
              <a:gd name="adj1" fmla="val 33695"/>
              <a:gd name="adj2" fmla="val 8226"/>
              <a:gd name="adj3" fmla="val 16667"/>
            </a:avLst>
          </a:prstGeom>
          <a:solidFill>
            <a:srgbClr val="deebee"/>
          </a:solidFill>
          <a:ln w="76200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_x366139560"/>
          <p:cNvSpPr>
            <a:spLocks noChangeArrowheads="1"/>
          </p:cNvSpPr>
          <p:nvPr/>
        </p:nvSpPr>
        <p:spPr>
          <a:xfrm>
            <a:off x="1663130" y="3063370"/>
            <a:ext cx="2110801" cy="7182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R="0" lvl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kumimoji="0" lang="en-US" altLang="ko-KR" sz="3600" b="1" i="0" u="none" strike="noStrike" cap="none" normalizeH="0" baseline="0">
                <a:solidFill>
                  <a:schemeClr val="tx1"/>
                </a:solidFill>
                <a:effectLst/>
                <a:latin typeface="+mj-lt"/>
                <a:ea typeface="굴림"/>
              </a:rPr>
              <a:t>2. </a:t>
            </a:r>
            <a:r>
              <a:rPr lang="ko-KR" altLang="en-US" sz="3600" b="1">
                <a:solidFill>
                  <a:schemeClr val="accent1">
                    <a:lumMod val="50000"/>
                  </a:schemeClr>
                </a:solidFill>
                <a:latin typeface="+mj-lt"/>
                <a:ea typeface="굴림"/>
              </a:rPr>
              <a:t>장마</a:t>
            </a:r>
            <a:endParaRPr kumimoji="0" lang="en-US" altLang="ko-KR" sz="3600" b="1" i="0" u="none" strike="noStrike" cap="none" normalizeH="0" baseline="0">
              <a:solidFill>
                <a:schemeClr val="accent1">
                  <a:lumMod val="50000"/>
                </a:schemeClr>
              </a:solidFill>
              <a:effectLst/>
              <a:latin typeface="+mj-lt"/>
              <a:ea typeface="굴림"/>
            </a:endParaRPr>
          </a:p>
        </p:txBody>
      </p:sp>
      <p:sp>
        <p:nvSpPr>
          <p:cNvPr id="15" name="_x366181720"/>
          <p:cNvSpPr>
            <a:spLocks noChangeArrowheads="1"/>
          </p:cNvSpPr>
          <p:nvPr/>
        </p:nvSpPr>
        <p:spPr>
          <a:xfrm>
            <a:off x="4295750" y="3025020"/>
            <a:ext cx="7128990" cy="908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>
              <a:defRPr/>
            </a:pPr>
            <a:r>
              <a:rPr lang="ko-KR" altLang="en-US" sz="2800"/>
              <a:t>여름철 여러 날을 계속해서 비가 내리는</a:t>
            </a:r>
            <a:endParaRPr lang="ko-KR" altLang="en-US" sz="2800"/>
          </a:p>
          <a:p>
            <a:pPr>
              <a:defRPr/>
            </a:pPr>
            <a:r>
              <a:rPr lang="ko-KR" altLang="en-US" sz="2800"/>
              <a:t>현상이나 날씨</a:t>
            </a:r>
            <a:endParaRPr lang="ko-KR" altLang="en-US" sz="2800"/>
          </a:p>
        </p:txBody>
      </p:sp>
      <p:sp>
        <p:nvSpPr>
          <p:cNvPr id="16" name="말풍선: 모서리가 둥근 사각형 22"/>
          <p:cNvSpPr/>
          <p:nvPr/>
        </p:nvSpPr>
        <p:spPr>
          <a:xfrm>
            <a:off x="1430599" y="4616505"/>
            <a:ext cx="2433091" cy="1088735"/>
          </a:xfrm>
          <a:prstGeom prst="wedgeRoundRectCallout">
            <a:avLst>
              <a:gd name="adj1" fmla="val 33695"/>
              <a:gd name="adj2" fmla="val 8226"/>
              <a:gd name="adj3" fmla="val 16667"/>
            </a:avLst>
          </a:prstGeom>
          <a:solidFill>
            <a:srgbClr val="deebee"/>
          </a:solidFill>
          <a:ln w="76200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_x366139560"/>
          <p:cNvSpPr>
            <a:spLocks noChangeArrowheads="1"/>
          </p:cNvSpPr>
          <p:nvPr/>
        </p:nvSpPr>
        <p:spPr>
          <a:xfrm>
            <a:off x="1663130" y="4799489"/>
            <a:ext cx="2110801" cy="7182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R="0" lvl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ko-KR" sz="3600" b="1">
                <a:latin typeface="+mj-lt"/>
                <a:ea typeface="굴림"/>
              </a:rPr>
              <a:t>3</a:t>
            </a:r>
            <a:r>
              <a:rPr kumimoji="0" lang="en-US" altLang="ko-KR" sz="3600" b="1" i="0" u="none" strike="noStrike" cap="none" normalizeH="0" baseline="0">
                <a:solidFill>
                  <a:schemeClr val="tx1"/>
                </a:solidFill>
                <a:effectLst/>
                <a:latin typeface="+mj-lt"/>
                <a:ea typeface="굴림"/>
              </a:rPr>
              <a:t>. </a:t>
            </a:r>
            <a:r>
              <a:rPr lang="ko-KR" altLang="en-US" sz="3600" b="1">
                <a:solidFill>
                  <a:schemeClr val="accent1">
                    <a:lumMod val="50000"/>
                  </a:schemeClr>
                </a:solidFill>
                <a:latin typeface="+mj-lt"/>
                <a:ea typeface="굴림"/>
              </a:rPr>
              <a:t>태풍</a:t>
            </a:r>
            <a:endParaRPr kumimoji="0" lang="en-US" altLang="ko-KR" sz="3600" b="1" i="0" u="none" strike="noStrike" cap="none" normalizeH="0" baseline="0">
              <a:solidFill>
                <a:schemeClr val="accent1">
                  <a:lumMod val="50000"/>
                </a:schemeClr>
              </a:solidFill>
              <a:effectLst/>
              <a:latin typeface="+mj-lt"/>
              <a:ea typeface="굴림"/>
            </a:endParaRPr>
          </a:p>
        </p:txBody>
      </p:sp>
      <p:sp>
        <p:nvSpPr>
          <p:cNvPr id="20" name="_x366181720"/>
          <p:cNvSpPr>
            <a:spLocks noChangeArrowheads="1"/>
          </p:cNvSpPr>
          <p:nvPr/>
        </p:nvSpPr>
        <p:spPr>
          <a:xfrm>
            <a:off x="4295750" y="4495205"/>
            <a:ext cx="7128990" cy="908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>
              <a:defRPr/>
            </a:pPr>
            <a:r>
              <a:rPr lang="ko-KR" altLang="en-US" sz="2400"/>
              <a:t>저위도 지방의 따뜻한 공기가 바다로부터 수증기를 엄청나게 공급받으면서 최대 풍속 초속 </a:t>
            </a:r>
            <a:r>
              <a:rPr lang="en-US" altLang="ko-KR" sz="2400"/>
              <a:t>17m </a:t>
            </a:r>
            <a:r>
              <a:rPr lang="ko-KR" altLang="en-US" sz="2400"/>
              <a:t>이상의 강한 바람과 많은 비를 동반하여 고위도로 이동하는 기상 현상</a:t>
            </a:r>
            <a:endParaRPr lang="ko-KR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1"/>
      <p:bldP spid="20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5087873" y="706915"/>
            <a:ext cx="6696837" cy="4656485"/>
            <a:chOff x="4511802" y="703441"/>
            <a:chExt cx="7028026" cy="4886770"/>
          </a:xfrm>
          <a:solidFill>
            <a:srgbClr val="DEEBEE"/>
          </a:solidFill>
        </p:grpSpPr>
        <p:sp>
          <p:nvSpPr>
            <p:cNvPr id="18" name="사각형: 둥근 모서리 17"/>
            <p:cNvSpPr/>
            <p:nvPr/>
          </p:nvSpPr>
          <p:spPr>
            <a:xfrm>
              <a:off x="5289342" y="703441"/>
              <a:ext cx="6250486" cy="4886770"/>
            </a:xfrm>
            <a:prstGeom prst="roundRect">
              <a:avLst>
                <a:gd name="adj" fmla="val 16667"/>
              </a:avLst>
            </a:prstGeom>
            <a:grpFill/>
            <a:ln w="76200" algn="ctr">
              <a:noFill/>
              <a:prstDash val="sysDot"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9" name="제목 1"/>
            <p:cNvSpPr/>
            <p:nvPr/>
          </p:nvSpPr>
          <p:spPr>
            <a:xfrm>
              <a:off x="5763977" y="1044607"/>
              <a:ext cx="5301217" cy="4125431"/>
            </a:xfrm>
            <a:prstGeom prst="rect">
              <a:avLst/>
            </a:prstGeom>
            <a:grpFill/>
          </p:spPr>
          <p:txBody>
            <a:bodyPr vert="horz" wrap="square" lIns="91440" tIns="45720" rIns="91440" bIns="45720" anchor="ctr">
              <a:noAutofit/>
            </a:bodyPr>
            <a:lstStyle/>
            <a:p>
              <a:pPr algn="ctr" defTabSz="914400">
                <a:lnSpc>
                  <a:spcPct val="180000"/>
                </a:lnSpc>
                <a:spcBef>
                  <a:spcPts val="0"/>
                </a:spcBef>
                <a:buNone/>
                <a:defRPr/>
              </a:pPr>
              <a:r>
                <a:rPr lang="ko-KR" altLang="en-US" sz="3000" b="1" dirty="0" smtClean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폭염과 집중호우를</a:t>
              </a:r>
              <a:endParaRPr lang="ko-KR" altLang="en-US" sz="3000" b="1" dirty="0">
                <a:solidFill>
                  <a:srgbClr val="52493F"/>
                </a:solidFill>
                <a:latin typeface="맑은 고딕"/>
                <a:ea typeface="맑은 고딕"/>
                <a:cs typeface="맑은 고딕"/>
              </a:endParaRPr>
            </a:p>
            <a:p>
              <a:pPr algn="ctr" defTabSz="914400">
                <a:lnSpc>
                  <a:spcPct val="180000"/>
                </a:lnSpc>
                <a:spcBef>
                  <a:spcPts val="0"/>
                </a:spcBef>
                <a:buNone/>
                <a:defRPr/>
              </a:pPr>
              <a:r>
                <a:rPr lang="ko-KR" altLang="en-US" sz="3000" b="1" dirty="0">
                  <a:solidFill>
                    <a:srgbClr val="52493F"/>
                  </a:solidFill>
                  <a:latin typeface="맑은 고딕"/>
                  <a:ea typeface="맑은 고딕"/>
                  <a:cs typeface="맑은 고딕"/>
                </a:rPr>
                <a:t>예방하기 위해 지켜야 할 </a:t>
              </a:r>
            </a:p>
            <a:p>
              <a:pPr algn="ctr" defTabSz="914400">
                <a:lnSpc>
                  <a:spcPct val="180000"/>
                </a:lnSpc>
                <a:spcBef>
                  <a:spcPts val="0"/>
                </a:spcBef>
                <a:buNone/>
                <a:defRPr/>
              </a:pPr>
              <a:r>
                <a:rPr lang="ko-KR" altLang="en-US" sz="3000" b="1" dirty="0">
                  <a:solidFill>
                    <a:srgbClr val="BF0000"/>
                  </a:solidFill>
                  <a:latin typeface="맑은 고딕"/>
                  <a:ea typeface="맑은 고딕"/>
                  <a:cs typeface="맑은 고딕"/>
                </a:rPr>
                <a:t>안전 수칙에는 </a:t>
              </a:r>
            </a:p>
            <a:p>
              <a:pPr algn="ctr" defTabSz="914400">
                <a:lnSpc>
                  <a:spcPct val="180000"/>
                </a:lnSpc>
                <a:spcBef>
                  <a:spcPts val="0"/>
                </a:spcBef>
                <a:buNone/>
                <a:defRPr/>
              </a:pPr>
              <a:r>
                <a:rPr lang="ko-KR" altLang="en-US" sz="3000" b="1" dirty="0">
                  <a:solidFill>
                    <a:srgbClr val="BF0000"/>
                  </a:solidFill>
                  <a:latin typeface="맑은 고딕"/>
                  <a:ea typeface="맑은 고딕"/>
                  <a:cs typeface="맑은 고딕"/>
                </a:rPr>
                <a:t>어떤 것들이 있을까요</a:t>
              </a:r>
              <a:r>
                <a:rPr lang="en-US" altLang="ko-KR" sz="3000" b="1" dirty="0">
                  <a:solidFill>
                    <a:srgbClr val="BF0000"/>
                  </a:solidFill>
                  <a:latin typeface="맑은 고딕"/>
                  <a:ea typeface="맑은 고딕"/>
                  <a:cs typeface="맑은 고딕"/>
                </a:rPr>
                <a:t>?</a:t>
              </a:r>
            </a:p>
          </p:txBody>
        </p:sp>
        <p:sp>
          <p:nvSpPr>
            <p:cNvPr id="21" name="자유형: 도형 20"/>
            <p:cNvSpPr/>
            <p:nvPr/>
          </p:nvSpPr>
          <p:spPr>
            <a:xfrm>
              <a:off x="4511802" y="2885645"/>
              <a:ext cx="937865" cy="1086709"/>
            </a:xfrm>
            <a:custGeom>
              <a:avLst/>
              <a:gdLst>
                <a:gd name="connsiteX0" fmla="*/ 1187916 w 1299658"/>
                <a:gd name="connsiteY0" fmla="*/ 11911 h 1177020"/>
                <a:gd name="connsiteX1" fmla="*/ 13166 w 1299658"/>
                <a:gd name="connsiteY1" fmla="*/ 1170786 h 1177020"/>
                <a:gd name="connsiteX2" fmla="*/ 1299040 w 1299658"/>
                <a:gd name="connsiteY2" fmla="*/ 742161 h 1177020"/>
                <a:gd name="connsiteX3" fmla="*/ 1187916 w 1299658"/>
                <a:gd name="connsiteY3" fmla="*/ 11911 h 11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658" h="1177020">
                  <a:moveTo>
                    <a:pt x="1187916" y="11911"/>
                  </a:moveTo>
                  <a:lnTo>
                    <a:pt x="13166" y="1170786"/>
                  </a:lnTo>
                  <a:lnTo>
                    <a:pt x="1299040" y="742161"/>
                  </a:lnTo>
                  <a:lnTo>
                    <a:pt x="1187916" y="11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27" name="그림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9386" y="-2258563"/>
            <a:ext cx="4464554" cy="91165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386" y="1052670"/>
            <a:ext cx="11024381" cy="5805330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5879970" y="1632449"/>
            <a:ext cx="5609457" cy="32423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6744090" y="3078214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5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폭염 시 </a:t>
            </a:r>
            <a:endParaRPr kumimoji="0" lang="en-US" altLang="ko-KR" sz="5000" b="1" i="0" u="none" strike="noStrike" kern="1200" cap="none" normalizeH="0" baseline="0" dirty="0" smtClean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5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지켜야 할</a:t>
            </a:r>
            <a:endParaRPr kumimoji="0" lang="en-US" altLang="ko-KR" sz="5000" b="1" i="0" u="none" strike="noStrike" kern="1200" cap="none" normalizeH="0" baseline="0" dirty="0" smtClean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5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안전 수칙</a:t>
            </a:r>
            <a:endParaRPr kumimoji="0" lang="ko-KR" altLang="en-US" sz="50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1782" y="585509"/>
            <a:ext cx="3594919" cy="1841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제목 1"/>
          <p:cNvSpPr/>
          <p:nvPr/>
        </p:nvSpPr>
        <p:spPr>
          <a:xfrm>
            <a:off x="7334260" y="1555649"/>
            <a:ext cx="4032504" cy="3960495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lnSpc>
                <a:spcPct val="180000"/>
              </a:lnSpc>
              <a:spcBef>
                <a:spcPct val="0"/>
              </a:spcBef>
              <a:buNone/>
              <a:defRPr/>
            </a:pP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1. </a:t>
            </a: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야외</a:t>
            </a: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 </a:t>
            </a: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활동을 자제해요</a:t>
            </a: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.</a:t>
            </a:r>
          </a:p>
          <a:p>
            <a:pPr algn="ctr" defTabSz="914400" rtl="0" eaLnBrk="1" latinLnBrk="1" hangingPunct="1">
              <a:lnSpc>
                <a:spcPct val="180000"/>
              </a:lnSpc>
              <a:spcBef>
                <a:spcPct val="0"/>
              </a:spcBef>
              <a:buNone/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뜨거운 낮 시간에는 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 defTabSz="914400" rtl="0" eaLnBrk="1" latinLnBrk="1" hangingPunct="1">
              <a:lnSpc>
                <a:spcPct val="180000"/>
              </a:lnSpc>
              <a:spcBef>
                <a:spcPct val="0"/>
              </a:spcBef>
              <a:buNone/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야외활동 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(</a:t>
            </a: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체육 활동 등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)</a:t>
            </a: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을 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 defTabSz="914400" rtl="0" eaLnBrk="1" latinLnBrk="1" hangingPunct="1">
              <a:lnSpc>
                <a:spcPct val="180000"/>
              </a:lnSpc>
              <a:spcBef>
                <a:spcPct val="0"/>
              </a:spcBef>
              <a:buNone/>
              <a:defRPr/>
            </a:pPr>
            <a:r>
              <a:rPr lang="ko-KR" altLang="en-US" sz="2400" dirty="0" smtClean="0">
                <a:solidFill>
                  <a:srgbClr val="52493F"/>
                </a:solidFill>
                <a:latin typeface="+mn-ea"/>
                <a:cs typeface="맑은 고딕"/>
              </a:rPr>
              <a:t>자제해요</a:t>
            </a:r>
            <a:r>
              <a:rPr lang="en-US" altLang="ko-KR" sz="2400" dirty="0" smtClean="0">
                <a:solidFill>
                  <a:srgbClr val="52493F"/>
                </a:solidFill>
                <a:latin typeface="+mn-ea"/>
                <a:cs typeface="맑은 고딕"/>
              </a:rPr>
              <a:t>.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23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폭염 시 안전 수칙</a:t>
            </a:r>
            <a:endParaRPr kumimoji="0" lang="ko-KR" altLang="en-US" sz="23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1430" y="1571010"/>
            <a:ext cx="5511069" cy="452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5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제목 1"/>
          <p:cNvSpPr/>
          <p:nvPr/>
        </p:nvSpPr>
        <p:spPr>
          <a:xfrm>
            <a:off x="7369977" y="1556758"/>
            <a:ext cx="4032504" cy="3960495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lnSpc>
                <a:spcPct val="180000"/>
              </a:lnSpc>
              <a:spcBef>
                <a:spcPct val="0"/>
              </a:spcBef>
              <a:buNone/>
              <a:defRPr/>
            </a:pPr>
            <a:r>
              <a:rPr lang="en-US" altLang="ko-KR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2. </a:t>
            </a:r>
            <a:r>
              <a:rPr lang="ko-KR" altLang="en-US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물이나 이온음료 등을 수시로 충분히 </a:t>
            </a:r>
            <a:endParaRPr lang="ko-KR" altLang="en-US" sz="2700" b="1">
              <a:solidFill>
                <a:schemeClr val="accent1">
                  <a:lumMod val="50000"/>
                </a:schemeClr>
              </a:solidFill>
              <a:latin typeface="맑은 고딕"/>
              <a:ea typeface="맑은 고딕"/>
              <a:cs typeface="맑은 고딕"/>
            </a:endParaRPr>
          </a:p>
          <a:p>
            <a:pPr algn="ctr" defTabSz="914400" rtl="0" eaLnBrk="1" latinLnBrk="1" hangingPunct="1">
              <a:lnSpc>
                <a:spcPct val="180000"/>
              </a:lnSpc>
              <a:spcBef>
                <a:spcPct val="0"/>
              </a:spcBef>
              <a:buNone/>
              <a:defRPr/>
            </a:pPr>
            <a:r>
              <a:rPr lang="ko-KR" altLang="en-US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마셔줘요</a:t>
            </a:r>
            <a:r>
              <a:rPr lang="en-US" altLang="ko-KR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.</a:t>
            </a:r>
            <a:endParaRPr lang="en-US" altLang="ko-KR" sz="2700" b="1">
              <a:solidFill>
                <a:schemeClr val="accent1">
                  <a:lumMod val="50000"/>
                </a:schemeClr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300" b="1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폭염 시</a:t>
            </a:r>
            <a:r>
              <a:rPr kumimoji="0" lang="ko-KR" altLang="en-US" sz="2300" b="1" i="0" u="none" strike="noStrike" kern="1200" cap="none" normalizeH="0" baseline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수칙</a:t>
            </a:r>
            <a:endParaRPr kumimoji="0" lang="ko-KR" altLang="en-US" sz="2300" b="1" i="0" u="none" strike="noStrike" kern="1200" cap="none" normalizeH="0" baseline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4"/>
          <a:srcRect r="-3410"/>
          <a:stretch>
            <a:fillRect/>
          </a:stretch>
        </p:blipFill>
        <p:spPr>
          <a:xfrm>
            <a:off x="1991430" y="1628750"/>
            <a:ext cx="5511069" cy="4522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3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폭염 시</a:t>
            </a:r>
            <a:r>
              <a:rPr kumimoji="0" lang="ko-KR" altLang="en-US" sz="23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안전 수칙</a:t>
            </a:r>
            <a:endParaRPr kumimoji="0" lang="ko-KR" altLang="en-US" sz="23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24"/>
          <a:stretch/>
        </p:blipFill>
        <p:spPr>
          <a:xfrm>
            <a:off x="2061051" y="1273903"/>
            <a:ext cx="5511069" cy="4522360"/>
          </a:xfrm>
          <a:prstGeom prst="rect">
            <a:avLst/>
          </a:prstGeom>
        </p:spPr>
      </p:pic>
      <p:sp>
        <p:nvSpPr>
          <p:cNvPr id="10" name="제목 1"/>
          <p:cNvSpPr/>
          <p:nvPr/>
        </p:nvSpPr>
        <p:spPr>
          <a:xfrm>
            <a:off x="7288007" y="1844780"/>
            <a:ext cx="4032504" cy="1513301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en-US" altLang="ko-KR" sz="2700" b="1" dirty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lang="en-US" altLang="ko-KR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. </a:t>
            </a: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실내 적정 온도를 </a:t>
            </a:r>
            <a:endParaRPr lang="en-US" altLang="ko-KR" sz="2700" b="1" dirty="0" smtClean="0">
              <a:solidFill>
                <a:schemeClr val="accent1">
                  <a:lumMod val="50000"/>
                </a:schemeClr>
              </a:solidFill>
              <a:latin typeface="맑은 고딕"/>
              <a:ea typeface="맑은 고딕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2700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유지해요</a:t>
            </a:r>
            <a:endParaRPr lang="en-US" altLang="ko-KR" sz="2400" dirty="0" smtClean="0">
              <a:solidFill>
                <a:srgbClr val="52493F"/>
              </a:solidFill>
              <a:latin typeface="+mn-ea"/>
              <a:cs typeface="맑은 고딕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468611" y="3284980"/>
            <a:ext cx="38352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400" dirty="0">
                <a:solidFill>
                  <a:srgbClr val="52493F"/>
                </a:solidFill>
                <a:latin typeface="+mn-ea"/>
                <a:cs typeface="맑은 고딕"/>
              </a:rPr>
              <a:t>장시간 에어컨을 세게 틀면 냉방병의 위험이 있으므로 실내 적정 온도를 유지하며 냉방병을 예방해요</a:t>
            </a:r>
            <a:r>
              <a:rPr lang="en-US" altLang="ko-KR" sz="2400" dirty="0">
                <a:solidFill>
                  <a:srgbClr val="52493F"/>
                </a:solidFill>
                <a:latin typeface="+mn-ea"/>
                <a:cs typeface="맑은 고딕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487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20"/>
          <p:cNvSpPr/>
          <p:nvPr/>
        </p:nvSpPr>
        <p:spPr>
          <a:xfrm>
            <a:off x="2344654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98753" y="330705"/>
            <a:ext cx="3200185" cy="5779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사각형: 둥근 모서리 20"/>
          <p:cNvSpPr/>
          <p:nvPr/>
        </p:nvSpPr>
        <p:spPr>
          <a:xfrm>
            <a:off x="7153950" y="1412720"/>
            <a:ext cx="4464558" cy="4244726"/>
          </a:xfrm>
          <a:prstGeom prst="roundRect">
            <a:avLst>
              <a:gd name="adj" fmla="val 16667"/>
            </a:avLst>
          </a:prstGeom>
          <a:solidFill>
            <a:srgbClr val="deebee"/>
          </a:solidFill>
          <a:ln w="76200" algn="ctr">
            <a:noFill/>
            <a:prstDash val="sysDot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1719329" y="485856"/>
            <a:ext cx="3759031" cy="350784"/>
          </a:xfrm>
          <a:prstGeom prst="rect">
            <a:avLst/>
          </a:prstGeom>
        </p:spPr>
        <p:txBody>
          <a:bodyPr vert="horz" lIns="91440" tIns="45720" rIns="91440" bIns="45720" anchor="ctr">
            <a:normAutofit fontScale="92500" lnSpcReduction="20000"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2300" b="1" i="0" u="none" strike="noStrike" kern="1200" cap="none" normalizeH="0" baseline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폭염 시 안전 수칙</a:t>
            </a:r>
            <a:endParaRPr kumimoji="0" lang="ko-KR" altLang="en-US" sz="2300" b="1" i="0" u="none" strike="noStrike" kern="1200" cap="none" normalizeH="0" baseline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593071" y="1196690"/>
            <a:ext cx="5223029" cy="4810400"/>
          </a:xfrm>
          <a:prstGeom prst="rect">
            <a:avLst/>
          </a:prstGeom>
        </p:spPr>
      </p:pic>
      <p:sp>
        <p:nvSpPr>
          <p:cNvPr id="10" name="제목 1"/>
          <p:cNvSpPr/>
          <p:nvPr/>
        </p:nvSpPr>
        <p:spPr>
          <a:xfrm>
            <a:off x="7288007" y="1844780"/>
            <a:ext cx="4032504" cy="1513301"/>
          </a:xfrm>
          <a:prstGeom prst="rect">
            <a:avLst/>
          </a:prstGeom>
          <a:noFill/>
        </p:spPr>
        <p:txBody>
          <a:bodyPr vert="horz" lIns="91440" tIns="45720" rIns="91440" bIns="45720" anchor="ctr">
            <a:norm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en-US" altLang="ko-KR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4. </a:t>
            </a:r>
            <a:r>
              <a:rPr lang="ko-KR" altLang="en-US" sz="2700" b="1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  <a:cs typeface="맑은 고딕"/>
              </a:rPr>
              <a:t>일사병을 예방해요</a:t>
            </a:r>
            <a:endParaRPr lang="en-US" altLang="ko-KR" sz="2400">
              <a:solidFill>
                <a:srgbClr val="52493f"/>
              </a:solidFill>
              <a:latin typeface="+mn-ea"/>
              <a:cs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468611" y="2996940"/>
            <a:ext cx="3835236" cy="191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어지럽거나 울렁거리는 등</a:t>
            </a:r>
            <a:endParaRPr lang="ko-KR" altLang="en-US" sz="240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일사병 증상이 나타날 때</a:t>
            </a:r>
            <a:r>
              <a:rPr lang="en-US" altLang="ko-KR" sz="2400">
                <a:solidFill>
                  <a:srgbClr val="52493f"/>
                </a:solidFill>
                <a:latin typeface="+mn-ea"/>
                <a:cs typeface="맑은 고딕"/>
              </a:rPr>
              <a:t>,</a:t>
            </a: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 </a:t>
            </a:r>
            <a:endParaRPr lang="ko-KR" altLang="en-US" sz="240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그늘로 이동하여 충분히</a:t>
            </a:r>
            <a:endParaRPr lang="ko-KR" altLang="en-US" sz="2400">
              <a:solidFill>
                <a:srgbClr val="52493f"/>
              </a:solidFill>
              <a:latin typeface="+mn-ea"/>
              <a:cs typeface="맑은 고딕"/>
            </a:endParaRPr>
          </a:p>
          <a:p>
            <a:pPr algn="ctr">
              <a:spcBef>
                <a:spcPct val="0"/>
              </a:spcBef>
              <a:defRPr/>
            </a:pP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휴식을 취하고</a:t>
            </a:r>
            <a:r>
              <a:rPr lang="en-US" altLang="ko-KR" sz="2400">
                <a:solidFill>
                  <a:srgbClr val="52493f"/>
                </a:solidFill>
                <a:latin typeface="+mn-ea"/>
                <a:cs typeface="맑은 고딕"/>
              </a:rPr>
              <a:t>,</a:t>
            </a:r>
            <a:r>
              <a:rPr lang="ko-KR" altLang="en-US" sz="2400">
                <a:solidFill>
                  <a:srgbClr val="52493f"/>
                </a:solidFill>
                <a:latin typeface="+mn-ea"/>
                <a:cs typeface="맑은 고딕"/>
              </a:rPr>
              <a:t>시원한 물을 마시며 몸의 온도를 낮춰요</a:t>
            </a:r>
            <a:r>
              <a:rPr lang="en-US" altLang="ko-KR" sz="2400">
                <a:solidFill>
                  <a:srgbClr val="52493f"/>
                </a:solidFill>
                <a:latin typeface="+mn-ea"/>
                <a:cs typeface="맑은 고딕"/>
              </a:rPr>
              <a:t>.</a:t>
            </a:r>
            <a:endParaRPr lang="en-US" altLang="ko-KR" sz="2400">
              <a:solidFill>
                <a:srgbClr val="52493f"/>
              </a:solidFill>
              <a:latin typeface="+mn-ea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5879970" y="1632449"/>
            <a:ext cx="5609457" cy="32423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1199387" cy="6858000"/>
          </a:xfrm>
          <a:prstGeom prst="rect">
            <a:avLst/>
          </a:prstGeom>
          <a:solidFill>
            <a:srgbClr val="4C8A9C">
              <a:alpha val="100000"/>
            </a:srgbClr>
          </a:solidFill>
          <a:ln w="76200" cap="flat" cmpd="sng" algn="ctr">
            <a:noFill/>
            <a:prstDash val="solid"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91" name="그림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4640" y="186722"/>
            <a:ext cx="1296180" cy="328129"/>
          </a:xfrm>
          <a:prstGeom prst="rect">
            <a:avLst/>
          </a:prstGeom>
        </p:spPr>
      </p:pic>
      <p:sp>
        <p:nvSpPr>
          <p:cNvPr id="11" name="제목 1"/>
          <p:cNvSpPr/>
          <p:nvPr/>
        </p:nvSpPr>
        <p:spPr>
          <a:xfrm>
            <a:off x="6488393" y="3078216"/>
            <a:ext cx="4392610" cy="350784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sz="5000" b="1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집중 호우</a:t>
            </a:r>
            <a:r>
              <a:rPr kumimoji="0" lang="ko-KR" altLang="en-US" sz="5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 시 </a:t>
            </a:r>
            <a:endParaRPr kumimoji="0" lang="en-US" altLang="ko-KR" sz="5000" b="1" i="0" u="none" strike="noStrike" kern="1200" cap="none" normalizeH="0" baseline="0" dirty="0" smtClean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5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지켜야 할</a:t>
            </a:r>
            <a:endParaRPr kumimoji="0" lang="en-US" altLang="ko-KR" sz="5000" b="1" i="0" u="none" strike="noStrike" kern="1200" cap="none" normalizeH="0" baseline="0" dirty="0" smtClean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  <a:p>
            <a:pPr algn="ctr" defTabSz="914400" rtl="0" eaLnBrk="1" latinLnBrk="1" hangingPunct="1">
              <a:spcBef>
                <a:spcPct val="0"/>
              </a:spcBef>
              <a:buNone/>
              <a:defRPr/>
            </a:pPr>
            <a:r>
              <a:rPr kumimoji="0" lang="ko-KR" altLang="en-US" sz="5000" b="1" i="0" u="none" strike="noStrike" kern="1200" cap="none" normalizeH="0" baseline="0" dirty="0" smtClean="0">
                <a:solidFill>
                  <a:srgbClr val="52493F"/>
                </a:solidFill>
                <a:latin typeface="맑은 고딕"/>
                <a:ea typeface="맑은 고딕"/>
                <a:cs typeface="맑은 고딕"/>
              </a:rPr>
              <a:t>안전 수칙</a:t>
            </a:r>
            <a:endParaRPr kumimoji="0" lang="ko-KR" altLang="en-US" sz="5000" b="1" i="0" u="none" strike="noStrike" kern="1200" cap="none" normalizeH="0" baseline="0" dirty="0">
              <a:solidFill>
                <a:srgbClr val="52493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250" y="3563670"/>
            <a:ext cx="5904820" cy="309525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520" y="1545548"/>
            <a:ext cx="2808390" cy="20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3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287</ep:Words>
  <ep:PresentationFormat>와이드스크린</ep:PresentationFormat>
  <ep:Paragraphs>71</ep:Paragraphs>
  <ep:Slides>15</ep:Slides>
  <ep:Notes>12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cp:contentStatus>최종본</cp:contentStatus>
  <dcterms:created xsi:type="dcterms:W3CDTF">2019-04-25T05:57:09.000</dcterms:created>
  <dc:creator>user</dc:creator>
  <cp:lastModifiedBy>user</cp:lastModifiedBy>
  <dcterms:modified xsi:type="dcterms:W3CDTF">2022-06-30T04:13:04.357</dcterms:modified>
  <cp:revision>523</cp:revision>
  <dc:title>PowerPoint 프레젠테이션</dc:title>
  <cp:version>0906.0100.01</cp:version>
</cp:coreProperties>
</file>