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57" r:id="rId4"/>
    <p:sldId id="259" r:id="rId5"/>
    <p:sldId id="260" r:id="rId6"/>
    <p:sldId id="258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9" r:id="rId28"/>
    <p:sldId id="286" r:id="rId29"/>
    <p:sldId id="290" r:id="rId30"/>
    <p:sldId id="285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509"/>
    <a:srgbClr val="FBEC8F"/>
  </p:clrMru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8" autoAdjust="0"/>
    <p:restoredTop sz="89721" autoAdjust="0"/>
  </p:normalViewPr>
  <p:slideViewPr>
    <p:cSldViewPr>
      <p:cViewPr varScale="1">
        <p:scale>
          <a:sx n="107" d="100"/>
          <a:sy n="107" d="100"/>
        </p:scale>
        <p:origin x="-102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-481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8"/>
  <c:chart>
    <c:view3D>
      <c:perspective val="30"/>
    </c:view3D>
    <c:plotArea>
      <c:layout>
        <c:manualLayout>
          <c:layoutTarget val="inner"/>
          <c:xMode val="edge"/>
          <c:yMode val="edge"/>
          <c:x val="0.10445550984531132"/>
          <c:y val="4.4599872500939039E-2"/>
          <c:w val="0.80115791872798436"/>
          <c:h val="0.8322964115098338"/>
        </c:manualLayout>
      </c:layout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계열1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`03</c:v>
                </c:pt>
                <c:pt idx="1">
                  <c:v>`04</c:v>
                </c:pt>
                <c:pt idx="2">
                  <c:v>`05</c:v>
                </c:pt>
                <c:pt idx="3">
                  <c:v>`06</c:v>
                </c:pt>
                <c:pt idx="4">
                  <c:v>`07</c:v>
                </c:pt>
                <c:pt idx="5">
                  <c:v>`10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계열2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`03</c:v>
                </c:pt>
                <c:pt idx="1">
                  <c:v>`04</c:v>
                </c:pt>
                <c:pt idx="2">
                  <c:v>`05</c:v>
                </c:pt>
                <c:pt idx="3">
                  <c:v>`06</c:v>
                </c:pt>
                <c:pt idx="4">
                  <c:v>`07</c:v>
                </c:pt>
                <c:pt idx="5">
                  <c:v>`10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383</c:v>
                </c:pt>
                <c:pt idx="1">
                  <c:v>496</c:v>
                </c:pt>
                <c:pt idx="2">
                  <c:v>667</c:v>
                </c:pt>
                <c:pt idx="3">
                  <c:v>856</c:v>
                </c:pt>
                <c:pt idx="4">
                  <c:v>950</c:v>
                </c:pt>
                <c:pt idx="5">
                  <c:v>1214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계열3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`03</c:v>
                </c:pt>
                <c:pt idx="1">
                  <c:v>`04</c:v>
                </c:pt>
                <c:pt idx="2">
                  <c:v>`05</c:v>
                </c:pt>
                <c:pt idx="3">
                  <c:v>`06</c:v>
                </c:pt>
                <c:pt idx="4">
                  <c:v>`07</c:v>
                </c:pt>
                <c:pt idx="5">
                  <c:v>`10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gapWidth val="109"/>
        <c:shape val="cylinder"/>
        <c:axId val="122337920"/>
        <c:axId val="137703808"/>
        <c:axId val="0"/>
      </c:bar3DChart>
      <c:catAx>
        <c:axId val="122337920"/>
        <c:scaling>
          <c:orientation val="minMax"/>
        </c:scaling>
        <c:axPos val="b"/>
        <c:majorTickMark val="none"/>
        <c:tickLblPos val="nextTo"/>
        <c:crossAx val="137703808"/>
        <c:crosses val="autoZero"/>
        <c:auto val="1"/>
        <c:lblAlgn val="ctr"/>
        <c:lblOffset val="0"/>
      </c:catAx>
      <c:valAx>
        <c:axId val="137703808"/>
        <c:scaling>
          <c:orientation val="minMax"/>
        </c:scaling>
        <c:axPos val="l"/>
        <c:majorGridlines/>
        <c:numFmt formatCode="General" sourceLinked="1"/>
        <c:tickLblPos val="nextTo"/>
        <c:crossAx val="122337920"/>
        <c:crosses val="autoZero"/>
        <c:crossBetween val="between"/>
      </c:valAx>
    </c:plotArea>
    <c:plotVisOnly val="1"/>
  </c:chart>
  <c:txPr>
    <a:bodyPr/>
    <a:lstStyle/>
    <a:p>
      <a:pPr>
        <a:defRPr sz="1200"/>
      </a:pPr>
      <a:endParaRPr lang="ko-K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966FB-FF00-4894-8DEC-B270EBC47CC6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16EF2-CF5F-4ED2-8479-04F3BED414E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16EF2-CF5F-4ED2-8479-04F3BED414EF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9552" y="0"/>
            <a:ext cx="6984776" cy="1152128"/>
          </a:xfrm>
        </p:spPr>
        <p:txBody>
          <a:bodyPr>
            <a:normAutofit/>
          </a:bodyPr>
          <a:lstStyle>
            <a:lvl1pPr>
              <a:defRPr sz="4000" spc="-300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6A42EE-B700-440C-90FD-6AE1824872BD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CEB992A-A643-45D4-B8BB-BD45EAA81E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E59F848-C1D0-422E-9FB9-09D5115AADC2}" type="datetimeFigureOut">
              <a:rPr lang="ko-KR" altLang="en-US" smtClean="0"/>
              <a:pPr/>
              <a:t>2011-12-15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7DEE72E-1C5D-4BF1-A23C-FD7976CD32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6696744" cy="963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27584" y="1484784"/>
            <a:ext cx="7632848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grpSp>
        <p:nvGrpSpPr>
          <p:cNvPr id="4" name="그룹 3"/>
          <p:cNvGrpSpPr/>
          <p:nvPr userDrawn="1"/>
        </p:nvGrpSpPr>
        <p:grpSpPr>
          <a:xfrm>
            <a:off x="7308304" y="6353944"/>
            <a:ext cx="1728192" cy="504056"/>
            <a:chOff x="7308304" y="6353944"/>
            <a:chExt cx="1728192" cy="504056"/>
          </a:xfrm>
        </p:grpSpPr>
        <p:pic>
          <p:nvPicPr>
            <p:cNvPr id="5" name="그림 4" descr="표지 제목.png"/>
            <p:cNvPicPr>
              <a:picLocks noChangeAspect="1"/>
            </p:cNvPicPr>
            <p:nvPr/>
          </p:nvPicPr>
          <p:blipFill>
            <a:blip r:embed="rId14" cstate="print"/>
            <a:srcRect r="11243"/>
            <a:stretch>
              <a:fillRect/>
            </a:stretch>
          </p:blipFill>
          <p:spPr>
            <a:xfrm>
              <a:off x="7308304" y="6381328"/>
              <a:ext cx="1296144" cy="432048"/>
            </a:xfrm>
            <a:prstGeom prst="rect">
              <a:avLst/>
            </a:prstGeom>
          </p:spPr>
        </p:pic>
        <p:sp>
          <p:nvSpPr>
            <p:cNvPr id="6" name="제목 1"/>
            <p:cNvSpPr txBox="1">
              <a:spLocks/>
            </p:cNvSpPr>
            <p:nvPr/>
          </p:nvSpPr>
          <p:spPr>
            <a:xfrm>
              <a:off x="8460432" y="6353944"/>
              <a:ext cx="576064" cy="50405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B4A0E26-0081-4B33-A6E8-7E94E287BB80}" type="slidenum">
                <a:rPr kumimoji="0" lang="en-US" altLang="ko-KR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j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‹#›</a:t>
              </a:fld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j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kern="1200" spc="-3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grpSp>
        <p:nvGrpSpPr>
          <p:cNvPr id="7" name="그룹 6"/>
          <p:cNvGrpSpPr/>
          <p:nvPr userDrawn="1"/>
        </p:nvGrpSpPr>
        <p:grpSpPr>
          <a:xfrm>
            <a:off x="7308304" y="6353944"/>
            <a:ext cx="1728192" cy="504056"/>
            <a:chOff x="7308304" y="6353944"/>
            <a:chExt cx="1728192" cy="504056"/>
          </a:xfrm>
        </p:grpSpPr>
        <p:pic>
          <p:nvPicPr>
            <p:cNvPr id="8" name="그림 7" descr="표지 제목.png"/>
            <p:cNvPicPr>
              <a:picLocks noChangeAspect="1"/>
            </p:cNvPicPr>
            <p:nvPr/>
          </p:nvPicPr>
          <p:blipFill>
            <a:blip r:embed="rId14" cstate="print"/>
            <a:srcRect r="11243"/>
            <a:stretch>
              <a:fillRect/>
            </a:stretch>
          </p:blipFill>
          <p:spPr>
            <a:xfrm>
              <a:off x="7308304" y="6381328"/>
              <a:ext cx="1296144" cy="432048"/>
            </a:xfrm>
            <a:prstGeom prst="rect">
              <a:avLst/>
            </a:prstGeom>
          </p:spPr>
        </p:pic>
        <p:sp>
          <p:nvSpPr>
            <p:cNvPr id="9" name="제목 1"/>
            <p:cNvSpPr txBox="1">
              <a:spLocks/>
            </p:cNvSpPr>
            <p:nvPr/>
          </p:nvSpPr>
          <p:spPr>
            <a:xfrm>
              <a:off x="8460432" y="6353944"/>
              <a:ext cx="576064" cy="50405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fld id="{EB4A0E26-0081-4B33-A6E8-7E94E287BB80}" type="slidenum">
                <a:rPr kumimoji="0" lang="en-US" altLang="ko-KR" sz="14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 ExtraBold" pitchFamily="50" charset="-127"/>
                  <a:ea typeface="나눔고딕 ExtraBold" pitchFamily="50" charset="-127"/>
                  <a:cs typeface="+mj-cs"/>
                </a:rPr>
                <a:pPr marL="0" marR="0" lvl="0" indent="0" algn="ctr" defTabSz="914400" rtl="0" eaLnBrk="1" fontAlgn="auto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‹#›</a:t>
              </a:fld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  <a:cs typeface="+mj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sece.kr/index.asp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표지_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0" name="그림 9" descr="표지_03.png"/>
          <p:cNvPicPr>
            <a:picLocks noChangeAspect="1"/>
          </p:cNvPicPr>
          <p:nvPr/>
        </p:nvPicPr>
        <p:blipFill>
          <a:blip r:embed="rId4" cstate="print"/>
          <a:srcRect l="9051" t="17451" r="7476" b="19550"/>
          <a:stretch>
            <a:fillRect/>
          </a:stretch>
        </p:blipFill>
        <p:spPr>
          <a:xfrm>
            <a:off x="827584" y="1196752"/>
            <a:ext cx="7632848" cy="4320480"/>
          </a:xfrm>
          <a:prstGeom prst="rect">
            <a:avLst/>
          </a:prstGeom>
        </p:spPr>
      </p:pic>
      <p:pic>
        <p:nvPicPr>
          <p:cNvPr id="9" name="그림 8" descr="표지_02.png"/>
          <p:cNvPicPr>
            <a:picLocks noChangeAspect="1"/>
          </p:cNvPicPr>
          <p:nvPr/>
        </p:nvPicPr>
        <p:blipFill>
          <a:blip r:embed="rId5" cstate="print"/>
          <a:srcRect b="80450"/>
          <a:stretch>
            <a:fillRect/>
          </a:stretch>
        </p:blipFill>
        <p:spPr>
          <a:xfrm>
            <a:off x="0" y="0"/>
            <a:ext cx="9143999" cy="1340768"/>
          </a:xfrm>
          <a:prstGeom prst="rect">
            <a:avLst/>
          </a:prstGeom>
        </p:spPr>
      </p:pic>
      <p:pic>
        <p:nvPicPr>
          <p:cNvPr id="6" name="그림 5" descr="표지 제목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6514" y="2159672"/>
            <a:ext cx="7210972" cy="2133424"/>
          </a:xfrm>
          <a:prstGeom prst="rect">
            <a:avLst/>
          </a:prstGeom>
        </p:spPr>
      </p:pic>
      <p:pic>
        <p:nvPicPr>
          <p:cNvPr id="7" name="그림 6" descr="에관공 로고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60" y="5653711"/>
            <a:ext cx="4358172" cy="871633"/>
          </a:xfrm>
          <a:prstGeom prst="rect">
            <a:avLst/>
          </a:prstGeom>
        </p:spPr>
      </p:pic>
      <p:pic>
        <p:nvPicPr>
          <p:cNvPr id="11" name="그림 10" descr="분필타이틀라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71800" y="3190345"/>
            <a:ext cx="3782169" cy="166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암흑_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5" name="그림 4" descr="암흑_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6" name="그림 5" descr="암흑_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7" name="그림 6" descr="암흑_0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8" name="그림 7" descr="암흑_0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9" name="그림 8" descr="암흑_0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043608" y="1052736"/>
            <a:ext cx="6984776" cy="1152128"/>
          </a:xfrm>
        </p:spPr>
        <p:txBody>
          <a:bodyPr>
            <a:noAutofit/>
          </a:bodyPr>
          <a:lstStyle/>
          <a:p>
            <a:r>
              <a:rPr lang="en-US" altLang="ko-KR" sz="4400" dirty="0" smtClean="0"/>
              <a:t>2011</a:t>
            </a:r>
            <a:r>
              <a:rPr lang="ko-KR" altLang="en-US" sz="4400" dirty="0" smtClean="0"/>
              <a:t>년 </a:t>
            </a:r>
            <a:r>
              <a:rPr lang="en-US" altLang="ko-KR" sz="4400" dirty="0" smtClean="0"/>
              <a:t>9</a:t>
            </a:r>
            <a:r>
              <a:rPr lang="ko-KR" altLang="en-US" sz="4400" dirty="0" smtClean="0"/>
              <a:t>월 </a:t>
            </a:r>
            <a:br>
              <a:rPr lang="ko-KR" altLang="en-US" sz="4400" dirty="0" smtClean="0"/>
            </a:br>
            <a:r>
              <a:rPr lang="ko-KR" altLang="en-US" sz="4400" dirty="0" smtClean="0">
                <a:solidFill>
                  <a:srgbClr val="FF0000"/>
                </a:solidFill>
              </a:rPr>
              <a:t>전국적 정전상태가 발생했다</a:t>
            </a:r>
            <a:r>
              <a:rPr lang="en-US" altLang="ko-KR" sz="4400" dirty="0" smtClean="0">
                <a:solidFill>
                  <a:srgbClr val="FF0000"/>
                </a:solidFill>
              </a:rPr>
              <a:t>!</a:t>
            </a:r>
            <a:endParaRPr lang="en-US" altLang="ko-KR" sz="4400" dirty="0">
              <a:solidFill>
                <a:srgbClr val="FF0000"/>
              </a:solidFill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043608" y="1916832"/>
            <a:ext cx="6984776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공장이 멈췄고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신호등이 꺼졌고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엘리베이터에 사람이 갇혔고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물고기가 떼죽음을 당했고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병원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관공서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사무실이 마비되었다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단 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5</a:t>
            </a:r>
            <a:r>
              <a:rPr lang="ko-KR" altLang="en-US" sz="2400" spc="-15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시간 만에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암흑_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043608" y="3284984"/>
            <a:ext cx="6984776" cy="1152128"/>
          </a:xfrm>
        </p:spPr>
        <p:txBody>
          <a:bodyPr>
            <a:noAutofit/>
          </a:bodyPr>
          <a:lstStyle/>
          <a:p>
            <a:r>
              <a:rPr lang="ko-KR" altLang="en-US" sz="4400" dirty="0" smtClean="0">
                <a:solidFill>
                  <a:srgbClr val="FF0000"/>
                </a:solidFill>
              </a:rPr>
              <a:t>우리 생활이 완전히 </a:t>
            </a:r>
            <a:br>
              <a:rPr lang="ko-KR" altLang="en-US" sz="4400" dirty="0" smtClean="0">
                <a:solidFill>
                  <a:srgbClr val="FF0000"/>
                </a:solidFill>
              </a:rPr>
            </a:br>
            <a:r>
              <a:rPr lang="ko-KR" altLang="en-US" sz="4400" dirty="0" smtClean="0">
                <a:solidFill>
                  <a:srgbClr val="FF0000"/>
                </a:solidFill>
              </a:rPr>
              <a:t>멈춰버릴지도 모른다</a:t>
            </a:r>
            <a:r>
              <a:rPr lang="en-US" altLang="ko-KR" sz="4400" dirty="0" smtClean="0">
                <a:solidFill>
                  <a:srgbClr val="FF0000"/>
                </a:solidFill>
              </a:rPr>
              <a:t>!  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043608" y="764704"/>
            <a:ext cx="6984776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전기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가스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지하철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엘리베이터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신호등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자동차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공장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학교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냉장고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텔레비전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에어컨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컴퓨터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휴대폰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건물 난방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음식점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관공서</a:t>
            </a:r>
            <a:r>
              <a:rPr lang="en-US" altLang="ko-KR" sz="24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… all stop!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암흑_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1115616" y="980728"/>
            <a:ext cx="6984776" cy="1152128"/>
          </a:xfrm>
        </p:spPr>
        <p:txBody>
          <a:bodyPr>
            <a:noAutofit/>
          </a:bodyPr>
          <a:lstStyle/>
          <a:p>
            <a:r>
              <a:rPr lang="ko-KR" altLang="en-US" sz="4400" dirty="0" smtClean="0">
                <a:solidFill>
                  <a:srgbClr val="FF0000"/>
                </a:solidFill>
              </a:rPr>
              <a:t>왜</a:t>
            </a:r>
            <a:r>
              <a:rPr lang="en-US" altLang="ko-KR" sz="4400" dirty="0" smtClean="0">
                <a:solidFill>
                  <a:srgbClr val="FF0000"/>
                </a:solidFill>
              </a:rPr>
              <a:t>? </a:t>
            </a:r>
            <a:br>
              <a:rPr lang="en-US" altLang="ko-KR" sz="4400" dirty="0" smtClean="0">
                <a:solidFill>
                  <a:srgbClr val="FF0000"/>
                </a:solidFill>
              </a:rPr>
            </a:br>
            <a:r>
              <a:rPr lang="ko-KR" altLang="en-US" sz="4400" dirty="0" smtClean="0"/>
              <a:t>에너지가 부족하기 때문에 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899592" y="2420888"/>
            <a:ext cx="6984776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현재 우리가 사용하고 있는 에너지원 중 </a:t>
            </a:r>
            <a:endParaRPr lang="en-US" altLang="ko-KR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가장 많은 부분을 차지하고 있는 연료인 화석에너지는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수천만 년 전 화산폭발과 함께 동물과 식물이 땅 속에서 </a:t>
            </a:r>
            <a:endParaRPr lang="en-US" altLang="ko-KR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화석화되면서 만들어진 것 입니다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endParaRPr lang="en-US" altLang="ko-KR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buFont typeface="Arial" pitchFamily="34" charset="0"/>
              <a:buChar char="•"/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18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세기 중반 이후로 사람들이 화석에너지를 사용하였는데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이제 그 사용량이 얼마 남지 않았다고 해요</a:t>
            </a:r>
            <a:endParaRPr lang="en-US" altLang="ko-KR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에너지 잔량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2564904"/>
            <a:ext cx="2304256" cy="2304256"/>
          </a:xfrm>
          <a:prstGeom prst="rect">
            <a:avLst/>
          </a:prstGeom>
        </p:spPr>
      </p:pic>
      <p:pic>
        <p:nvPicPr>
          <p:cNvPr id="6" name="그림 5" descr="지구 에너지 표시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2564904"/>
            <a:ext cx="2304256" cy="2304256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043608" y="692696"/>
            <a:ext cx="6984776" cy="1152128"/>
          </a:xfrm>
        </p:spPr>
        <p:txBody>
          <a:bodyPr/>
          <a:lstStyle/>
          <a:p>
            <a:r>
              <a:rPr lang="ko-KR" altLang="en-US" smtClean="0"/>
              <a:t>세계가 </a:t>
            </a:r>
            <a:r>
              <a:rPr lang="ko-KR" altLang="en-US" dirty="0" smtClean="0"/>
              <a:t>처한 </a:t>
            </a:r>
            <a:r>
              <a:rPr lang="ko-KR" altLang="en-US" dirty="0" smtClean="0">
                <a:solidFill>
                  <a:srgbClr val="FFFF00"/>
                </a:solidFill>
              </a:rPr>
              <a:t>에너지 상황 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899592" y="2276872"/>
            <a:ext cx="6984776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 사용하는 에너지의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86%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는 화석연료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   (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석유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석탄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천연가스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)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endParaRPr lang="en-US" altLang="ko-KR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남아있는 화석연료 사용량 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   석유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- 46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년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천연가스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-64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년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endParaRPr lang="ko-KR" altLang="en-US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 100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년 후면 우리가 사용하고 있는 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   에너지를 더 이상 사용할 수 없을지도 모른다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6" name="그림 5" descr="지구 에너지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18229" y="2366634"/>
            <a:ext cx="4015612" cy="32124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20272" y="3212976"/>
            <a:ext cx="1475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화석연료</a:t>
            </a:r>
            <a:endParaRPr lang="en-US" altLang="ko-KR" sz="1600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32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86%</a:t>
            </a:r>
            <a:endParaRPr lang="ko-KR" altLang="en-US" sz="32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 txBox="1">
            <a:spLocks/>
          </p:cNvSpPr>
          <p:nvPr/>
        </p:nvSpPr>
        <p:spPr>
          <a:xfrm>
            <a:off x="539552" y="1700808"/>
            <a:ext cx="8424936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8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에너지 수입액이 급격히 늘어나고 있다</a:t>
            </a:r>
            <a:r>
              <a:rPr lang="en-US" altLang="ko-KR" sz="48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.</a:t>
            </a:r>
            <a:endParaRPr kumimoji="0" lang="ko-KR" altLang="en-US" sz="4800" b="0" i="0" u="none" strike="noStrike" kern="1200" cap="none" spc="-15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나눔손글씨 펜" pitchFamily="66" charset="-127"/>
              <a:ea typeface="나눔손글씨 펜" pitchFamily="66" charset="-127"/>
              <a:cs typeface="+mj-cs"/>
            </a:endParaRPr>
          </a:p>
        </p:txBody>
      </p:sp>
      <p:graphicFrame>
        <p:nvGraphicFramePr>
          <p:cNvPr id="11" name="차트 10"/>
          <p:cNvGraphicFramePr/>
          <p:nvPr/>
        </p:nvGraphicFramePr>
        <p:xfrm>
          <a:off x="323528" y="2708920"/>
          <a:ext cx="252028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제목 1"/>
          <p:cNvSpPr txBox="1">
            <a:spLocks/>
          </p:cNvSpPr>
          <p:nvPr/>
        </p:nvSpPr>
        <p:spPr>
          <a:xfrm>
            <a:off x="3024336" y="2636912"/>
            <a:ext cx="6119664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  <a:buBlip>
                <a:blip r:embed="rId4"/>
              </a:buBlip>
            </a:pP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 2010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년 에너지가 국가 총 수입액의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28.6%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를 차지</a:t>
            </a:r>
            <a:endParaRPr lang="en-US" altLang="ko-KR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  <a:buBlip>
                <a:blip r:embed="rId4"/>
              </a:buBlip>
            </a:pP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 에너지 생산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: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에너지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96%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수입에 의존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,</a:t>
            </a:r>
            <a:endParaRPr lang="ko-KR" altLang="en-US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   에너지 자립도는 원자력이 차지하는 비중을 </a:t>
            </a:r>
            <a:endParaRPr lang="en-US" altLang="ko-KR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  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제외하면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5%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에도 미치지 못함 </a:t>
            </a:r>
            <a:endParaRPr lang="en-US" altLang="ko-KR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  <a:buBlip>
                <a:blip r:embed="rId4"/>
              </a:buBlip>
            </a:pPr>
            <a:r>
              <a:rPr lang="ko-KR" altLang="en-US" sz="2000" spc="-150" dirty="0" smtClean="0"/>
              <a:t>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에너지 소비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: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에너지 다소비국가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10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위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,</a:t>
            </a:r>
            <a:endParaRPr lang="ko-KR" altLang="en-US" sz="20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                        석유소비 세계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8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위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,  </a:t>
            </a:r>
          </a:p>
          <a:p>
            <a:pPr lvl="0">
              <a:lnSpc>
                <a:spcPct val="130000"/>
              </a:lnSpc>
              <a:spcBef>
                <a:spcPct val="0"/>
              </a:spcBef>
            </a:pP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                        OECD 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국가 중 에너지 소비증가율 </a:t>
            </a:r>
            <a:r>
              <a:rPr lang="en-US" altLang="ko-KR" sz="2000" spc="-150" dirty="0" smtClean="0">
                <a:latin typeface="+mj-lt"/>
                <a:ea typeface="+mj-ea"/>
                <a:cs typeface="+mj-cs"/>
              </a:rPr>
              <a:t>1</a:t>
            </a:r>
            <a:r>
              <a:rPr lang="ko-KR" altLang="en-US" sz="2000" spc="-150" dirty="0" smtClean="0">
                <a:latin typeface="+mj-lt"/>
                <a:ea typeface="+mj-ea"/>
                <a:cs typeface="+mj-cs"/>
              </a:rPr>
              <a:t>위</a:t>
            </a: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1115616" y="692696"/>
            <a:ext cx="698477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0" i="0" u="none" strike="noStrike" kern="1200" cap="none" spc="-30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우리나라가 처한 </a:t>
            </a:r>
            <a:r>
              <a:rPr kumimoji="0" lang="ko-KR" altLang="en-US" sz="4000" b="0" i="0" u="none" strike="noStrike" kern="1200" cap="none" spc="-30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에너지 상황</a:t>
            </a:r>
            <a:endParaRPr kumimoji="0" lang="ko-KR" altLang="en-US" sz="4000" b="0" i="0" u="none" strike="noStrike" kern="1200" cap="none" spc="-3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323528" y="548680"/>
            <a:ext cx="8352928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최근 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국제유가 동향 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및 전망 </a:t>
            </a:r>
          </a:p>
        </p:txBody>
      </p:sp>
      <p:grpSp>
        <p:nvGrpSpPr>
          <p:cNvPr id="14" name="그룹 13"/>
          <p:cNvGrpSpPr/>
          <p:nvPr/>
        </p:nvGrpSpPr>
        <p:grpSpPr>
          <a:xfrm>
            <a:off x="683568" y="1628800"/>
            <a:ext cx="7488832" cy="4041541"/>
            <a:chOff x="683568" y="1628800"/>
            <a:chExt cx="7488832" cy="4041541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lum contrast="6000"/>
            </a:blip>
            <a:srcRect b="26842"/>
            <a:stretch>
              <a:fillRect/>
            </a:stretch>
          </p:blipFill>
          <p:spPr bwMode="auto">
            <a:xfrm>
              <a:off x="683568" y="2276872"/>
              <a:ext cx="7488832" cy="339346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제목 1"/>
            <p:cNvSpPr txBox="1">
              <a:spLocks/>
            </p:cNvSpPr>
            <p:nvPr/>
          </p:nvSpPr>
          <p:spPr>
            <a:xfrm>
              <a:off x="683568" y="1628800"/>
              <a:ext cx="7488832" cy="7200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ko-KR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70</a:t>
              </a:r>
              <a:r>
                <a:rPr lang="ko-KR" altLang="en-US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년대</a:t>
              </a:r>
              <a:r>
                <a:rPr lang="en-US" altLang="ko-KR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)</a:t>
              </a:r>
              <a:r>
                <a:rPr lang="ko-KR" altLang="en-US" b="1" spc="-150" dirty="0" err="1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고유가시대</a:t>
              </a:r>
              <a:r>
                <a:rPr lang="en-US" altLang="ko-KR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         80-90</a:t>
              </a:r>
              <a:r>
                <a:rPr lang="ko-KR" altLang="en-US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년대</a:t>
              </a:r>
              <a:r>
                <a:rPr lang="en-US" altLang="ko-KR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) </a:t>
              </a:r>
              <a:r>
                <a:rPr lang="ko-KR" altLang="en-US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저유가시대</a:t>
              </a:r>
              <a:r>
                <a:rPr lang="en-US" altLang="ko-KR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         21C</a:t>
              </a:r>
              <a:r>
                <a:rPr lang="ko-KR" altLang="en-US" b="1" spc="-150" dirty="0" smtClean="0">
                  <a:solidFill>
                    <a:srgbClr val="7030A0"/>
                  </a:solidFill>
                  <a:latin typeface="+mj-lt"/>
                  <a:ea typeface="+mj-ea"/>
                  <a:cs typeface="+mj-cs"/>
                </a:rPr>
                <a:t>신고유가시대 진입</a:t>
              </a:r>
            </a:p>
          </p:txBody>
        </p:sp>
        <p:sp>
          <p:nvSpPr>
            <p:cNvPr id="10" name="오른쪽 화살표 9"/>
            <p:cNvSpPr/>
            <p:nvPr/>
          </p:nvSpPr>
          <p:spPr>
            <a:xfrm>
              <a:off x="2771800" y="1880828"/>
              <a:ext cx="360040" cy="216024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오른쪽 화살표 12"/>
            <p:cNvSpPr/>
            <p:nvPr/>
          </p:nvSpPr>
          <p:spPr>
            <a:xfrm>
              <a:off x="5436096" y="1880828"/>
              <a:ext cx="360040" cy="216024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207624" y="1988840"/>
            <a:ext cx="8728751" cy="3312368"/>
            <a:chOff x="207624" y="1988840"/>
            <a:chExt cx="8728751" cy="3312368"/>
          </a:xfrm>
        </p:grpSpPr>
        <p:grpSp>
          <p:nvGrpSpPr>
            <p:cNvPr id="12" name="그룹 11"/>
            <p:cNvGrpSpPr/>
            <p:nvPr/>
          </p:nvGrpSpPr>
          <p:grpSpPr>
            <a:xfrm>
              <a:off x="207624" y="1988840"/>
              <a:ext cx="8728751" cy="1806215"/>
              <a:chOff x="207624" y="1988840"/>
              <a:chExt cx="8728751" cy="1806215"/>
            </a:xfrm>
          </p:grpSpPr>
          <p:sp>
            <p:nvSpPr>
              <p:cNvPr id="17" name="제목 1"/>
              <p:cNvSpPr txBox="1">
                <a:spLocks/>
              </p:cNvSpPr>
              <p:nvPr/>
            </p:nvSpPr>
            <p:spPr>
              <a:xfrm>
                <a:off x="683568" y="1988840"/>
                <a:ext cx="7488832" cy="72008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ko-KR" altLang="en-US" b="1" spc="-150" dirty="0" smtClean="0">
                    <a:solidFill>
                      <a:srgbClr val="7030A0"/>
                    </a:solidFill>
                    <a:latin typeface="+mj-lt"/>
                    <a:ea typeface="+mj-ea"/>
                    <a:cs typeface="+mj-cs"/>
                  </a:rPr>
                  <a:t>연도별 </a:t>
                </a:r>
                <a:r>
                  <a:rPr lang="ko-KR" altLang="en-US" b="1" spc="-150" dirty="0" err="1" smtClean="0">
                    <a:solidFill>
                      <a:srgbClr val="7030A0"/>
                    </a:solidFill>
                    <a:latin typeface="+mj-lt"/>
                    <a:ea typeface="+mj-ea"/>
                    <a:cs typeface="+mj-cs"/>
                  </a:rPr>
                  <a:t>두바이유</a:t>
                </a:r>
                <a:r>
                  <a:rPr lang="ko-KR" altLang="en-US" b="1" spc="-150" dirty="0" smtClean="0">
                    <a:solidFill>
                      <a:srgbClr val="7030A0"/>
                    </a:solidFill>
                    <a:latin typeface="+mj-lt"/>
                    <a:ea typeface="+mj-ea"/>
                    <a:cs typeface="+mj-cs"/>
                  </a:rPr>
                  <a:t> 평균단가 </a:t>
                </a:r>
                <a:r>
                  <a:rPr lang="en-US" altLang="ko-KR" b="1" spc="-150" dirty="0" smtClean="0">
                    <a:solidFill>
                      <a:srgbClr val="7030A0"/>
                    </a:solidFill>
                    <a:latin typeface="+mj-lt"/>
                    <a:ea typeface="+mj-ea"/>
                    <a:cs typeface="+mj-cs"/>
                  </a:rPr>
                  <a:t>($/bbl)</a:t>
                </a:r>
              </a:p>
            </p:txBody>
          </p:sp>
          <p:pic>
            <p:nvPicPr>
              <p:cNvPr id="18" name="그림 17" descr="두바이유 평균단가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07624" y="2636912"/>
                <a:ext cx="8728751" cy="1158143"/>
              </a:xfrm>
              <a:prstGeom prst="roundRect">
                <a:avLst>
                  <a:gd name="adj" fmla="val 4167"/>
                </a:avLst>
              </a:prstGeom>
              <a:solidFill>
                <a:srgbClr val="FFFFFF"/>
              </a:solidFill>
              <a:ln w="6350" cap="sq">
                <a:solidFill>
                  <a:srgbClr val="EAEAEA"/>
                </a:solidFill>
                <a:miter lim="800000"/>
              </a:ln>
              <a:effectLst>
                <a:reflection blurRad="12700" stA="33000" endPos="28000" dist="5000" dir="5400000" sy="-100000" algn="bl" rotWithShape="0"/>
              </a:effectLst>
              <a:scene3d>
                <a:camera prst="orthographicFront"/>
                <a:lightRig rig="threePt" dir="t">
                  <a:rot lat="0" lon="0" rev="2700000"/>
                </a:lightRig>
              </a:scene3d>
              <a:sp3d contourW="6350">
                <a:bevelT h="38100"/>
                <a:contourClr>
                  <a:srgbClr val="C0C0C0"/>
                </a:contourClr>
              </a:sp3d>
            </p:spPr>
          </p:pic>
        </p:grpSp>
        <p:sp>
          <p:nvSpPr>
            <p:cNvPr id="19" name="제목 1"/>
            <p:cNvSpPr txBox="1">
              <a:spLocks/>
            </p:cNvSpPr>
            <p:nvPr/>
          </p:nvSpPr>
          <p:spPr>
            <a:xfrm>
              <a:off x="539552" y="4293096"/>
              <a:ext cx="8064896" cy="100811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lvl="0" algn="ctr">
                <a:spcBef>
                  <a:spcPct val="0"/>
                </a:spcBef>
              </a:pPr>
              <a:r>
                <a:rPr lang="ko-KR" altLang="en-US" sz="4800" b="1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나눔손글씨 펜" pitchFamily="66" charset="-127"/>
                  <a:ea typeface="나눔손글씨 펜" pitchFamily="66" charset="-127"/>
                  <a:cs typeface="+mj-cs"/>
                </a:rPr>
                <a:t>점점 더 어려워지는 대한민국 에너지 현실</a:t>
              </a:r>
              <a:endParaRPr kumimoji="0" lang="ko-KR" altLang="en-US" sz="48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나눔손글씨 펜" pitchFamily="66" charset="-127"/>
                <a:ea typeface="나눔손글씨 펜" pitchFamily="66" charset="-127"/>
                <a:cs typeface="+mj-cs"/>
              </a:endParaRPr>
            </a:p>
          </p:txBody>
        </p:sp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251520" y="620688"/>
            <a:ext cx="835292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에너지만의 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문제가 아니라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지구도 문제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! </a:t>
            </a:r>
          </a:p>
          <a:p>
            <a:pPr lvl="0" algn="ctr">
              <a:spcBef>
                <a:spcPct val="0"/>
              </a:spcBef>
            </a:pPr>
            <a:endParaRPr lang="en-US" altLang="ko-KR" sz="4000" spc="-3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" name="그림 16" descr="지구도 문제.png"/>
          <p:cNvPicPr>
            <a:picLocks noChangeAspect="1"/>
          </p:cNvPicPr>
          <p:nvPr/>
        </p:nvPicPr>
        <p:blipFill>
          <a:blip r:embed="rId2" cstate="print"/>
          <a:srcRect t="8571"/>
          <a:stretch>
            <a:fillRect/>
          </a:stretch>
        </p:blipFill>
        <p:spPr>
          <a:xfrm>
            <a:off x="755576" y="1700808"/>
            <a:ext cx="7992888" cy="4608512"/>
          </a:xfrm>
          <a:prstGeom prst="rect">
            <a:avLst/>
          </a:prstGeom>
        </p:spPr>
      </p:pic>
      <p:sp>
        <p:nvSpPr>
          <p:cNvPr id="18" name="제목 1"/>
          <p:cNvSpPr txBox="1">
            <a:spLocks/>
          </p:cNvSpPr>
          <p:nvPr/>
        </p:nvSpPr>
        <p:spPr>
          <a:xfrm>
            <a:off x="1835696" y="2348880"/>
            <a:ext cx="6264696" cy="3024336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67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지구 온난화로 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20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세기 지구 평균기온 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0.74% 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상승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극지방과 고산지대의 빙하 감소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짧아진 겨울철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식물의 생육기간은 늘어남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잦은 기상이변 발생 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집중호우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pc="-15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쓰나미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태풍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우리나라도 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1912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년 이래로 지구온난화와 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도시화 효과로 평균기온이 </a:t>
            </a:r>
            <a:r>
              <a:rPr lang="en-US" altLang="ko-KR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1. 5</a:t>
            </a:r>
            <a:r>
              <a:rPr lang="ko-KR" altLang="en-US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도 상승</a:t>
            </a:r>
            <a:endParaRPr lang="en-US" altLang="ko-KR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395536" y="620688"/>
            <a:ext cx="835292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과도한 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</a:t>
            </a:r>
            <a:r>
              <a:rPr lang="en-US" altLang="ko-KR" sz="4000" spc="-300" dirty="0" smtClean="0">
                <a:solidFill>
                  <a:schemeClr val="bg1"/>
                </a:solidFill>
                <a:latin typeface="돋움"/>
                <a:ea typeface="돋움"/>
                <a:cs typeface="+mj-cs"/>
              </a:rPr>
              <a:t>₂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배출로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지구온난화가 진행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되었기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때문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 </a:t>
            </a:r>
          </a:p>
          <a:p>
            <a:pPr lvl="0" algn="ctr">
              <a:spcBef>
                <a:spcPct val="0"/>
              </a:spcBef>
            </a:pPr>
            <a:endParaRPr lang="en-US" altLang="ko-KR" sz="4000" spc="-3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59632" y="2168861"/>
            <a:ext cx="6820186" cy="36724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4" name="그룹 3"/>
          <p:cNvGrpSpPr/>
          <p:nvPr/>
        </p:nvGrpSpPr>
        <p:grpSpPr>
          <a:xfrm>
            <a:off x="1241376" y="2132856"/>
            <a:ext cx="7128792" cy="3744416"/>
            <a:chOff x="1115616" y="2060848"/>
            <a:chExt cx="7128792" cy="3744416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1115616" y="2060848"/>
              <a:ext cx="6840760" cy="1512168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제목 1"/>
            <p:cNvSpPr txBox="1">
              <a:spLocks/>
            </p:cNvSpPr>
            <p:nvPr/>
          </p:nvSpPr>
          <p:spPr>
            <a:xfrm>
              <a:off x="1403648" y="2132856"/>
              <a:ext cx="6408712" cy="136815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buBlip>
                  <a:blip r:embed="rId3"/>
                </a:buBlip>
              </a:pP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 </a:t>
              </a:r>
              <a:r>
                <a:rPr lang="ko-KR" altLang="en-US" sz="2000" b="1" spc="-15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지구온난화란</a:t>
              </a:r>
              <a:r>
                <a:rPr lang="en-US" altLang="ko-KR" sz="2000" b="1" spc="-15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?</a:t>
              </a:r>
              <a:r>
                <a:rPr lang="ko-KR" altLang="en-US" sz="2000" b="1" spc="-15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US" altLang="ko-KR" sz="2000" b="1" spc="-150" dirty="0" smtClean="0">
                  <a:solidFill>
                    <a:srgbClr val="C00000"/>
                  </a:solidFill>
                  <a:latin typeface="+mj-lt"/>
                  <a:ea typeface="+mj-ea"/>
                  <a:cs typeface="+mj-cs"/>
                </a:rPr>
                <a:t>: </a:t>
              </a: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급격한 에너지 사용에 따른 </a:t>
              </a:r>
              <a:endParaRPr lang="en-US" altLang="ko-KR" sz="2000" spc="-150" dirty="0" smtClean="0">
                <a:latin typeface="+mj-lt"/>
                <a:ea typeface="+mj-ea"/>
                <a:cs typeface="+mj-cs"/>
              </a:endParaRPr>
            </a:p>
            <a:p>
              <a:pPr lvl="0">
                <a:lnSpc>
                  <a:spcPct val="120000"/>
                </a:lnSpc>
                <a:spcBef>
                  <a:spcPct val="0"/>
                </a:spcBef>
              </a:pP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    온실가스 증가로 기온이 높아지는 현상을 말함</a:t>
              </a: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1115616" y="3861048"/>
              <a:ext cx="6840760" cy="1944216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1403648" y="4149080"/>
              <a:ext cx="6840760" cy="136815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buBlip>
                  <a:blip r:embed="rId4"/>
                </a:buBlip>
              </a:pP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 </a:t>
              </a:r>
              <a:r>
                <a:rPr lang="ko-KR" altLang="en-US" sz="2000" b="1" spc="-150" dirty="0" smtClean="0">
                  <a:solidFill>
                    <a:srgbClr val="0070C0"/>
                  </a:solidFill>
                  <a:latin typeface="+mj-lt"/>
                  <a:ea typeface="+mj-ea"/>
                  <a:cs typeface="+mj-cs"/>
                </a:rPr>
                <a:t>온실가스란</a:t>
              </a:r>
              <a:r>
                <a:rPr lang="en-US" altLang="ko-KR" sz="2000" b="1" spc="-150" dirty="0" smtClean="0">
                  <a:solidFill>
                    <a:srgbClr val="0070C0"/>
                  </a:solidFill>
                  <a:latin typeface="+mj-lt"/>
                  <a:ea typeface="+mj-ea"/>
                  <a:cs typeface="+mj-cs"/>
                </a:rPr>
                <a:t>? : </a:t>
              </a: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대기를 구성하는 여러 기체들 중 </a:t>
              </a:r>
              <a:endParaRPr lang="en-US" altLang="ko-KR" sz="2000" spc="-150" dirty="0" smtClean="0">
                <a:latin typeface="+mj-lt"/>
                <a:ea typeface="+mj-ea"/>
                <a:cs typeface="+mj-cs"/>
              </a:endParaRPr>
            </a:p>
            <a:p>
              <a:pPr lvl="0">
                <a:lnSpc>
                  <a:spcPct val="120000"/>
                </a:lnSpc>
                <a:spcBef>
                  <a:spcPct val="0"/>
                </a:spcBef>
              </a:pP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    온실효과를 일으키는 기체</a:t>
              </a:r>
              <a:r>
                <a:rPr lang="en-US" altLang="ko-KR" sz="2000" spc="-150" dirty="0" smtClean="0">
                  <a:latin typeface="+mj-lt"/>
                  <a:ea typeface="+mj-ea"/>
                  <a:cs typeface="+mj-cs"/>
                </a:rPr>
                <a:t>/ </a:t>
              </a: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주로 화석연료의 연소과정이나 </a:t>
              </a:r>
              <a:r>
                <a:rPr lang="en-US" altLang="ko-KR" sz="2000" spc="-150" dirty="0" smtClean="0">
                  <a:latin typeface="+mj-lt"/>
                  <a:ea typeface="+mj-ea"/>
                  <a:cs typeface="+mj-cs"/>
                </a:rPr>
                <a:t>   </a:t>
              </a:r>
            </a:p>
            <a:p>
              <a:pPr lvl="0">
                <a:lnSpc>
                  <a:spcPct val="120000"/>
                </a:lnSpc>
                <a:spcBef>
                  <a:spcPct val="0"/>
                </a:spcBef>
              </a:pPr>
              <a:r>
                <a:rPr lang="en-US" altLang="ko-KR" sz="2000" spc="-150" dirty="0" smtClean="0">
                  <a:latin typeface="+mj-lt"/>
                  <a:ea typeface="+mj-ea"/>
                  <a:cs typeface="+mj-cs"/>
                </a:rPr>
                <a:t>    </a:t>
              </a: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산업공정에서 발생되는 이산화탄소가 전체 온실가스 배출</a:t>
              </a:r>
            </a:p>
            <a:p>
              <a:pPr lvl="0">
                <a:lnSpc>
                  <a:spcPct val="120000"/>
                </a:lnSpc>
                <a:spcBef>
                  <a:spcPct val="0"/>
                </a:spcBef>
              </a:pP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    의 </a:t>
              </a:r>
              <a:r>
                <a:rPr lang="en-US" altLang="ko-KR" sz="2000" spc="-150" dirty="0" smtClean="0">
                  <a:latin typeface="+mj-lt"/>
                  <a:ea typeface="+mj-ea"/>
                  <a:cs typeface="+mj-cs"/>
                </a:rPr>
                <a:t>80% </a:t>
              </a:r>
              <a:r>
                <a:rPr lang="ko-KR" altLang="en-US" sz="2000" spc="-150" dirty="0" smtClean="0">
                  <a:latin typeface="+mj-lt"/>
                  <a:ea typeface="+mj-ea"/>
                  <a:cs typeface="+mj-cs"/>
                </a:rPr>
                <a:t>이상을 차지</a:t>
              </a:r>
            </a:p>
          </p:txBody>
        </p:sp>
      </p:grp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2132856"/>
            <a:ext cx="5393742" cy="3744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395536" y="548680"/>
            <a:ext cx="8352928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지구온난화가 계속된다면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611560" y="2204864"/>
            <a:ext cx="8064896" cy="230425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ko-KR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3</a:t>
            </a:r>
            <a:r>
              <a:rPr lang="ko-KR" altLang="en-US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도 상승시 </a:t>
            </a:r>
            <a:r>
              <a:rPr lang="en-US" altLang="ko-KR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40</a:t>
            </a:r>
            <a:r>
              <a:rPr lang="ko-KR" altLang="en-US" sz="4000" spc="-150" dirty="0" err="1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억명</a:t>
            </a:r>
            <a:r>
              <a:rPr lang="ko-KR" altLang="en-US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 물 부족</a:t>
            </a:r>
            <a:r>
              <a:rPr lang="en-US" altLang="ko-KR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, </a:t>
            </a:r>
            <a:r>
              <a:rPr lang="ko-KR" altLang="en-US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생물 </a:t>
            </a:r>
            <a:r>
              <a:rPr lang="en-US" altLang="ko-KR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50% </a:t>
            </a:r>
            <a:r>
              <a:rPr lang="ko-KR" altLang="en-US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멸종위기</a:t>
            </a:r>
            <a:r>
              <a:rPr lang="en-US" altLang="ko-KR" sz="4000" spc="-15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. </a:t>
            </a:r>
          </a:p>
          <a:p>
            <a:pPr lvl="0" algn="ctr"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ko-KR" sz="4000" spc="-150" dirty="0" smtClean="0">
                <a:solidFill>
                  <a:srgbClr val="C0000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5</a:t>
            </a:r>
            <a:r>
              <a:rPr lang="ko-KR" altLang="en-US" sz="4000" spc="-150" dirty="0" smtClean="0">
                <a:solidFill>
                  <a:srgbClr val="C0000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도 상승시 뉴욕 </a:t>
            </a:r>
            <a:r>
              <a:rPr lang="en-US" altLang="ko-KR" sz="4000" spc="-150" dirty="0" smtClean="0">
                <a:solidFill>
                  <a:srgbClr val="C0000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/ </a:t>
            </a:r>
            <a:r>
              <a:rPr lang="ko-KR" altLang="en-US" sz="4000" spc="-150" dirty="0" smtClean="0">
                <a:solidFill>
                  <a:srgbClr val="C00000"/>
                </a:solidFill>
                <a:latin typeface="나눔손글씨 펜" pitchFamily="66" charset="-127"/>
                <a:ea typeface="나눔손글씨 펜" pitchFamily="66" charset="-127"/>
                <a:cs typeface="+mj-cs"/>
              </a:rPr>
              <a:t>일본 수장   </a:t>
            </a:r>
          </a:p>
        </p:txBody>
      </p:sp>
      <p:pic>
        <p:nvPicPr>
          <p:cNvPr id="13" name="그림 12" descr="더위 부체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3284984"/>
            <a:ext cx="2088232" cy="2088232"/>
          </a:xfrm>
          <a:prstGeom prst="rect">
            <a:avLst/>
          </a:prstGeom>
        </p:spPr>
      </p:pic>
      <p:graphicFrame>
        <p:nvGraphicFramePr>
          <p:cNvPr id="16" name="표 15"/>
          <p:cNvGraphicFramePr>
            <a:graphicFrameLocks noGrp="1"/>
          </p:cNvGraphicFramePr>
          <p:nvPr/>
        </p:nvGraphicFramePr>
        <p:xfrm>
          <a:off x="467544" y="1757672"/>
          <a:ext cx="8136904" cy="4119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074687"/>
                <a:gridCol w="1637614"/>
                <a:gridCol w="1356151"/>
                <a:gridCol w="1381737"/>
                <a:gridCol w="1330564"/>
                <a:gridCol w="1356151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기온상승</a:t>
                      </a:r>
                      <a:endParaRPr lang="ko-KR" altLang="en-US" sz="16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물</a:t>
                      </a:r>
                      <a:endParaRPr lang="ko-KR" altLang="en-US" sz="16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식  량</a:t>
                      </a:r>
                      <a:endParaRPr lang="ko-KR" altLang="en-US" sz="16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보  건</a:t>
                      </a:r>
                      <a:endParaRPr lang="ko-KR" altLang="en-US" sz="16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육  지</a:t>
                      </a:r>
                      <a:endParaRPr lang="ko-KR" altLang="en-US" sz="16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자연환경</a:t>
                      </a:r>
                      <a:endParaRPr lang="ko-KR" altLang="en-US" sz="16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/>
                </a:tc>
              </a:tr>
              <a:tr h="79562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chemeClr val="accent4"/>
                          </a:solidFill>
                        </a:rPr>
                        <a:t>1</a:t>
                      </a:r>
                      <a:r>
                        <a:rPr lang="ko-KR" altLang="en-US" sz="1800" b="1" dirty="0" smtClean="0">
                          <a:solidFill>
                            <a:schemeClr val="accent4"/>
                          </a:solidFill>
                        </a:rPr>
                        <a:t>도</a:t>
                      </a:r>
                      <a:endParaRPr lang="ko-KR" altLang="en-US" sz="1800" b="1" dirty="0">
                        <a:solidFill>
                          <a:schemeClr val="accent4"/>
                        </a:solidFill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안데스 산맥의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작은 빙하 소멸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온대성지역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err="1" smtClean="0"/>
                        <a:t>곡식량</a:t>
                      </a:r>
                      <a:r>
                        <a:rPr lang="ko-KR" altLang="en-US" sz="1200" dirty="0" smtClean="0"/>
                        <a:t> 소폭증가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연간 최소 </a:t>
                      </a:r>
                      <a:r>
                        <a:rPr lang="en-US" altLang="ko-KR" sz="1200" dirty="0" smtClean="0"/>
                        <a:t>30</a:t>
                      </a:r>
                      <a:r>
                        <a:rPr lang="ko-KR" altLang="en-US" sz="1200" dirty="0" smtClean="0"/>
                        <a:t>만 인구 기후관련 질병으로 사망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캐나다 및 러시아 등 한대지역 해빙으로 건물 도로 손상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최소 </a:t>
                      </a:r>
                      <a:r>
                        <a:rPr lang="en-US" altLang="ko-KR" sz="1200" dirty="0" smtClean="0"/>
                        <a:t>10%</a:t>
                      </a:r>
                      <a:r>
                        <a:rPr lang="ko-KR" altLang="en-US" sz="1200" dirty="0" smtClean="0"/>
                        <a:t>의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생물 멸종위기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</a:tr>
              <a:tr h="6453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chemeClr val="accent4"/>
                          </a:solidFill>
                        </a:rPr>
                        <a:t>2</a:t>
                      </a:r>
                      <a:r>
                        <a:rPr lang="ko-KR" altLang="en-US" sz="1800" b="1" dirty="0" smtClean="0">
                          <a:solidFill>
                            <a:schemeClr val="accent4"/>
                          </a:solidFill>
                        </a:rPr>
                        <a:t>도</a:t>
                      </a:r>
                      <a:endParaRPr lang="ko-KR" altLang="en-US" sz="1800" b="1" dirty="0">
                        <a:solidFill>
                          <a:schemeClr val="accent4"/>
                        </a:solidFill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남아프리카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지중해 등 기후변화 취약지역 물 공급량 </a:t>
                      </a:r>
                      <a:r>
                        <a:rPr lang="en-US" altLang="ko-KR" sz="1200" dirty="0" smtClean="0"/>
                        <a:t>20-30% </a:t>
                      </a:r>
                      <a:r>
                        <a:rPr lang="ko-KR" altLang="en-US" sz="1200" dirty="0" smtClean="0"/>
                        <a:t>감소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열대지역 농작물 대폭 감소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아프리카 인구의 최대 </a:t>
                      </a:r>
                      <a:r>
                        <a:rPr lang="en-US" altLang="ko-KR" sz="1200" dirty="0" smtClean="0"/>
                        <a:t>6</a:t>
                      </a:r>
                      <a:r>
                        <a:rPr lang="ko-KR" altLang="en-US" sz="1200" dirty="0" err="1" smtClean="0"/>
                        <a:t>천만명</a:t>
                      </a:r>
                      <a:r>
                        <a:rPr lang="ko-KR" altLang="en-US" sz="1200" dirty="0" smtClean="0"/>
                        <a:t> 말라리아에 노출 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매년 </a:t>
                      </a:r>
                      <a:r>
                        <a:rPr lang="ko-KR" altLang="en-US" sz="1200" dirty="0" err="1" smtClean="0"/>
                        <a:t>천만명</a:t>
                      </a:r>
                      <a:r>
                        <a:rPr lang="ko-KR" altLang="en-US" sz="1200" dirty="0" smtClean="0"/>
                        <a:t> 해안지역 홍수로 피해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15-40% </a:t>
                      </a:r>
                      <a:r>
                        <a:rPr lang="ko-KR" altLang="en-US" sz="1200" dirty="0" smtClean="0"/>
                        <a:t>생물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멸종 위기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</a:tr>
              <a:tr h="6453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chemeClr val="accent4"/>
                          </a:solidFill>
                        </a:rPr>
                        <a:t>3</a:t>
                      </a:r>
                      <a:r>
                        <a:rPr lang="ko-KR" altLang="en-US" sz="1800" b="1" dirty="0" smtClean="0">
                          <a:solidFill>
                            <a:schemeClr val="accent4"/>
                          </a:solidFill>
                        </a:rPr>
                        <a:t>도</a:t>
                      </a:r>
                      <a:endParaRPr lang="ko-KR" altLang="en-US" sz="1800" b="1" dirty="0">
                        <a:solidFill>
                          <a:schemeClr val="accent4"/>
                        </a:solidFill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남유럽에서 </a:t>
                      </a:r>
                      <a:r>
                        <a:rPr lang="en-US" altLang="ko-KR" sz="1200" dirty="0" smtClean="0"/>
                        <a:t>10</a:t>
                      </a:r>
                      <a:r>
                        <a:rPr lang="ko-KR" altLang="en-US" sz="1200" dirty="0" smtClean="0"/>
                        <a:t>년마다 심각한 가뭄 발생 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1.5-5.5</a:t>
                      </a:r>
                      <a:r>
                        <a:rPr lang="ko-KR" altLang="en-US" sz="1200" dirty="0" err="1" smtClean="0"/>
                        <a:t>억명</a:t>
                      </a:r>
                      <a:r>
                        <a:rPr lang="ko-KR" altLang="en-US" sz="1200" dirty="0" smtClean="0"/>
                        <a:t> 추가로 기근에 노출 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100</a:t>
                      </a:r>
                      <a:r>
                        <a:rPr lang="ko-KR" altLang="en-US" sz="1200" dirty="0" smtClean="0"/>
                        <a:t>만</a:t>
                      </a:r>
                      <a:r>
                        <a:rPr lang="en-US" altLang="ko-KR" sz="1200" dirty="0" smtClean="0"/>
                        <a:t>-300</a:t>
                      </a:r>
                      <a:r>
                        <a:rPr lang="ko-KR" altLang="en-US" sz="1200" dirty="0" err="1" smtClean="0"/>
                        <a:t>만명</a:t>
                      </a:r>
                      <a:r>
                        <a:rPr lang="ko-KR" altLang="en-US" sz="1200" dirty="0" smtClean="0"/>
                        <a:t> 영양실조로 사망 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매년 </a:t>
                      </a:r>
                      <a:r>
                        <a:rPr lang="en-US" altLang="ko-KR" sz="1200" dirty="0" smtClean="0"/>
                        <a:t>1.7</a:t>
                      </a:r>
                      <a:r>
                        <a:rPr lang="ko-KR" altLang="en-US" sz="1200" dirty="0" err="1" smtClean="0"/>
                        <a:t>억명</a:t>
                      </a:r>
                      <a:r>
                        <a:rPr lang="ko-KR" altLang="en-US" sz="1200" dirty="0" smtClean="0"/>
                        <a:t> 해안지역 홍수로 피해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20-50% </a:t>
                      </a:r>
                      <a:r>
                        <a:rPr lang="ko-KR" altLang="en-US" sz="1200" dirty="0" smtClean="0"/>
                        <a:t>생물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멸종 위기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</a:tr>
              <a:tr h="6453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chemeClr val="accent4"/>
                          </a:solidFill>
                        </a:rPr>
                        <a:t>4</a:t>
                      </a:r>
                      <a:r>
                        <a:rPr lang="ko-KR" altLang="en-US" sz="1800" b="1" dirty="0" smtClean="0">
                          <a:solidFill>
                            <a:schemeClr val="accent4"/>
                          </a:solidFill>
                        </a:rPr>
                        <a:t>도</a:t>
                      </a:r>
                      <a:endParaRPr lang="ko-KR" altLang="en-US" sz="1800" b="1" dirty="0">
                        <a:solidFill>
                          <a:schemeClr val="accent4"/>
                        </a:solidFill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남아프리카 및 지중해의 물 공급량 </a:t>
                      </a:r>
                      <a:r>
                        <a:rPr lang="en-US" altLang="ko-KR" sz="1200" dirty="0" smtClean="0"/>
                        <a:t>30-50% </a:t>
                      </a:r>
                      <a:r>
                        <a:rPr lang="ko-KR" altLang="en-US" sz="1200" dirty="0" smtClean="0"/>
                        <a:t>감소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아프리카 농작물 </a:t>
                      </a:r>
                      <a:r>
                        <a:rPr lang="en-US" altLang="ko-KR" sz="1200" dirty="0" smtClean="0"/>
                        <a:t>15-35% </a:t>
                      </a:r>
                      <a:r>
                        <a:rPr lang="ko-KR" altLang="en-US" sz="1200" dirty="0" smtClean="0"/>
                        <a:t>감소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아프리카 인구 최대 </a:t>
                      </a:r>
                      <a:r>
                        <a:rPr lang="en-US" altLang="ko-KR" sz="1200" dirty="0" smtClean="0"/>
                        <a:t>8</a:t>
                      </a:r>
                      <a:r>
                        <a:rPr lang="ko-KR" altLang="en-US" sz="1200" dirty="0" err="1" smtClean="0"/>
                        <a:t>천만명</a:t>
                      </a:r>
                      <a:r>
                        <a:rPr lang="ko-KR" altLang="en-US" sz="1200" dirty="0" smtClean="0"/>
                        <a:t> 말라리아 노출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smtClean="0"/>
                        <a:t>매년 최대 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err="1" smtClean="0"/>
                        <a:t>억명</a:t>
                      </a:r>
                      <a:r>
                        <a:rPr lang="ko-KR" altLang="en-US" sz="1200" dirty="0" smtClean="0"/>
                        <a:t> 해안지역 홍수로 피해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북극지방의 동토대 절반 상실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</a:tr>
              <a:tr h="6453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chemeClr val="accent4"/>
                          </a:solidFill>
                        </a:rPr>
                        <a:t>5</a:t>
                      </a:r>
                      <a:r>
                        <a:rPr lang="ko-KR" altLang="en-US" sz="1800" b="1" dirty="0" smtClean="0">
                          <a:solidFill>
                            <a:schemeClr val="accent4"/>
                          </a:solidFill>
                        </a:rPr>
                        <a:t>도</a:t>
                      </a:r>
                      <a:endParaRPr lang="ko-KR" altLang="en-US" sz="1800" b="1" dirty="0">
                        <a:solidFill>
                          <a:schemeClr val="accent4"/>
                        </a:solidFill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히말라야 </a:t>
                      </a:r>
                      <a:r>
                        <a:rPr lang="ko-KR" altLang="en-US" sz="1200" dirty="0" err="1" smtClean="0"/>
                        <a:t>대빙하</a:t>
                      </a:r>
                      <a:r>
                        <a:rPr lang="ko-KR" altLang="en-US" sz="1200" dirty="0" smtClean="0"/>
                        <a:t> </a:t>
                      </a:r>
                      <a:endParaRPr lang="en-US" altLang="ko-KR" sz="1200" dirty="0" smtClean="0"/>
                    </a:p>
                    <a:p>
                      <a:pPr latinLnBrk="1"/>
                      <a:r>
                        <a:rPr lang="ko-KR" altLang="en-US" sz="1200" dirty="0" smtClean="0"/>
                        <a:t>소멸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해양산성화 가속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해수면 상승으로 저지대 해안지역 뉴욕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런던</a:t>
                      </a:r>
                      <a:r>
                        <a:rPr lang="en-US" altLang="ko-KR" sz="1200" dirty="0" smtClean="0"/>
                        <a:t>,</a:t>
                      </a:r>
                      <a:r>
                        <a:rPr lang="ko-KR" altLang="en-US" sz="1200" dirty="0" smtClean="0"/>
                        <a:t>도쿄 등 수장</a:t>
                      </a:r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엽서L" pitchFamily="18" charset="-127"/>
                        <a:ea typeface="HY엽서L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755576" y="72008"/>
            <a:ext cx="7056784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3600" spc="-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한 눈에 보는 지구온난화 현상 </a:t>
            </a:r>
            <a:r>
              <a:rPr lang="en-US" altLang="ko-KR" sz="3600" spc="-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1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2749" y="1412776"/>
            <a:ext cx="6381521" cy="27363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1331640" y="4293096"/>
            <a:ext cx="6840760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대서양과 북극해 사이에 있는 세계 최대의 섬 그린란드가 녹고 있는 사진 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    (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흰색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-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빙판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녹색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-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산림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주황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-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해빙지역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)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북극기상영향협회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(AICA)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는 아르헨티나에서 열린 지구온난화 대책회의를 </a:t>
            </a: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   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앞두고 이 사진을 공개하여 경각심을 유발시킴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1043608" y="1196752"/>
            <a:ext cx="1080120" cy="792088"/>
            <a:chOff x="1043608" y="1196752"/>
            <a:chExt cx="1080120" cy="792088"/>
          </a:xfrm>
        </p:grpSpPr>
        <p:sp>
          <p:nvSpPr>
            <p:cNvPr id="9" name="타원 8"/>
            <p:cNvSpPr/>
            <p:nvPr/>
          </p:nvSpPr>
          <p:spPr>
            <a:xfrm>
              <a:off x="1187624" y="1196752"/>
              <a:ext cx="792088" cy="79208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제목 1"/>
            <p:cNvSpPr txBox="1">
              <a:spLocks/>
            </p:cNvSpPr>
            <p:nvPr/>
          </p:nvSpPr>
          <p:spPr>
            <a:xfrm>
              <a:off x="1043608" y="1196752"/>
              <a:ext cx="1080120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 algn="ctr">
                <a:spcBef>
                  <a:spcPct val="0"/>
                </a:spcBef>
              </a:pPr>
              <a:r>
                <a:rPr lang="en-US" altLang="ko-KR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1992</a:t>
              </a: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년 </a:t>
              </a:r>
              <a:endParaRPr lang="en-US" altLang="ko-KR" sz="16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  <a:p>
              <a:pPr lvl="0" algn="ctr">
                <a:spcBef>
                  <a:spcPct val="0"/>
                </a:spcBef>
              </a:pP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여름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4427984" y="1196752"/>
            <a:ext cx="1080120" cy="792088"/>
            <a:chOff x="1043608" y="1196752"/>
            <a:chExt cx="1080120" cy="792088"/>
          </a:xfrm>
        </p:grpSpPr>
        <p:sp>
          <p:nvSpPr>
            <p:cNvPr id="17" name="타원 16"/>
            <p:cNvSpPr/>
            <p:nvPr/>
          </p:nvSpPr>
          <p:spPr>
            <a:xfrm>
              <a:off x="1187624" y="1196752"/>
              <a:ext cx="792088" cy="79208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제목 1"/>
            <p:cNvSpPr txBox="1">
              <a:spLocks/>
            </p:cNvSpPr>
            <p:nvPr/>
          </p:nvSpPr>
          <p:spPr>
            <a:xfrm>
              <a:off x="1043608" y="1196752"/>
              <a:ext cx="1080120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 algn="ctr">
                <a:spcBef>
                  <a:spcPct val="0"/>
                </a:spcBef>
              </a:pPr>
              <a:r>
                <a:rPr lang="en-US" altLang="ko-KR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2002</a:t>
              </a: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년 </a:t>
              </a:r>
              <a:endParaRPr lang="en-US" altLang="ko-KR" sz="16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  <a:p>
              <a:pPr lvl="0" algn="ctr">
                <a:spcBef>
                  <a:spcPct val="0"/>
                </a:spcBef>
              </a:pP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여름</a:t>
              </a:r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5004048" y="4077072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lnSpc>
                <a:spcPct val="120000"/>
              </a:lnSpc>
              <a:spcBef>
                <a:spcPct val="0"/>
              </a:spcBef>
            </a:pPr>
            <a:r>
              <a:rPr lang="ko-KR" altLang="en-US" sz="1200" spc="-150" dirty="0" smtClean="0">
                <a:latin typeface="+mj-lt"/>
                <a:ea typeface="+mj-ea"/>
                <a:cs typeface="+mj-cs"/>
              </a:rPr>
              <a:t>자료 </a:t>
            </a:r>
            <a:r>
              <a:rPr lang="en-US" altLang="ko-KR" sz="1200" spc="-150" dirty="0" smtClean="0">
                <a:latin typeface="+mj-lt"/>
                <a:ea typeface="+mj-ea"/>
                <a:cs typeface="+mj-cs"/>
              </a:rPr>
              <a:t>: </a:t>
            </a:r>
            <a:r>
              <a:rPr lang="ko-KR" altLang="en-US" sz="1200" spc="-150" dirty="0" smtClean="0">
                <a:latin typeface="+mj-lt"/>
                <a:ea typeface="+mj-ea"/>
                <a:cs typeface="+mj-cs"/>
              </a:rPr>
              <a:t>연합뉴스</a:t>
            </a:r>
            <a:r>
              <a:rPr lang="en-US" altLang="ko-KR" sz="1200" spc="-150" dirty="0" smtClean="0">
                <a:latin typeface="+mj-lt"/>
                <a:ea typeface="+mj-ea"/>
                <a:cs typeface="+mj-cs"/>
              </a:rPr>
              <a:t>, 2006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755576" y="72008"/>
            <a:ext cx="7056784" cy="11967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3600" spc="-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한 눈에 보는 지구온난화 현상 </a:t>
            </a:r>
            <a:r>
              <a:rPr lang="en-US" altLang="ko-KR" sz="3600" spc="-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2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703425" cy="28803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1187624" y="3933056"/>
            <a:ext cx="7560840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홍수문제와 더불어 가뭄현상도 지구 온난화의 중대한 영향 중 하나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</a:t>
            </a:r>
            <a:r>
              <a:rPr lang="ko-KR" altLang="en-US" sz="1600" spc="-150" dirty="0" err="1" smtClean="0">
                <a:latin typeface="+mj-lt"/>
                <a:ea typeface="+mj-ea"/>
                <a:cs typeface="+mj-cs"/>
              </a:rPr>
              <a:t>니제르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err="1" smtClean="0">
                <a:latin typeface="+mj-lt"/>
                <a:ea typeface="+mj-ea"/>
                <a:cs typeface="+mj-cs"/>
              </a:rPr>
              <a:t>챠드호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및 세네갈 지역에서는 전체 이용 가능한 물의 양이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40-50% 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   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감소하고 있다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  <a:endParaRPr lang="ko-KR" altLang="en-US" sz="16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일부 아프리카 지역에서는 연평균 강수량이 감소하여 사막화 현상이 가속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나무의 조기 개화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새들의 조기 산란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곤충 식물 및 동물 서식지 변화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연안 지역의</a:t>
            </a: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  백화현상 증가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생물의 다양성 감소 등 생태계도 서서히 변화되어가고 있는 실정  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3635896" y="1988840"/>
            <a:ext cx="1963854" cy="1440160"/>
            <a:chOff x="1043608" y="1196752"/>
            <a:chExt cx="1080120" cy="792088"/>
          </a:xfrm>
        </p:grpSpPr>
        <p:sp>
          <p:nvSpPr>
            <p:cNvPr id="6" name="타원 5"/>
            <p:cNvSpPr/>
            <p:nvPr/>
          </p:nvSpPr>
          <p:spPr>
            <a:xfrm>
              <a:off x="1187624" y="1196752"/>
              <a:ext cx="792088" cy="79208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1043608" y="1196752"/>
              <a:ext cx="1080120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 algn="ctr">
                <a:spcBef>
                  <a:spcPct val="0"/>
                </a:spcBef>
              </a:pP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아프리카의</a:t>
              </a:r>
              <a:endParaRPr lang="en-US" altLang="ko-KR" sz="16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  <a:p>
              <a:pPr lvl="0" algn="ctr">
                <a:spcBef>
                  <a:spcPct val="0"/>
                </a:spcBef>
              </a:pPr>
              <a:r>
                <a:rPr lang="ko-KR" altLang="en-US" sz="1600" b="1" spc="-150" dirty="0" err="1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사막화현상</a:t>
              </a: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및</a:t>
              </a:r>
              <a:endParaRPr lang="en-US" altLang="ko-KR" sz="16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  <a:p>
              <a:pPr lvl="0" algn="ctr">
                <a:spcBef>
                  <a:spcPct val="0"/>
                </a:spcBef>
              </a:pPr>
              <a:r>
                <a:rPr lang="ko-KR" altLang="en-US" sz="1600" b="1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생태계 파괴</a:t>
              </a: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395536" y="476672"/>
            <a:ext cx="8352928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뜨거워지는 지구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,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시간이 얼마 없다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6" name="그림 5" descr="지구 폭탄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209256"/>
            <a:ext cx="3731912" cy="3731912"/>
          </a:xfrm>
          <a:prstGeom prst="rect">
            <a:avLst/>
          </a:prstGeom>
        </p:spPr>
      </p:pic>
      <p:pic>
        <p:nvPicPr>
          <p:cNvPr id="9" name="그림 8" descr="지구종말시계는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44242"/>
            <a:ext cx="8363021" cy="700982"/>
          </a:xfrm>
          <a:prstGeom prst="rect">
            <a:avLst/>
          </a:prstGeom>
        </p:spPr>
      </p:pic>
      <p:grpSp>
        <p:nvGrpSpPr>
          <p:cNvPr id="15" name="그룹 14"/>
          <p:cNvGrpSpPr/>
          <p:nvPr/>
        </p:nvGrpSpPr>
        <p:grpSpPr>
          <a:xfrm>
            <a:off x="2555776" y="4725144"/>
            <a:ext cx="4392488" cy="792088"/>
            <a:chOff x="6444208" y="4725144"/>
            <a:chExt cx="3888432" cy="792088"/>
          </a:xfrm>
        </p:grpSpPr>
        <p:sp>
          <p:nvSpPr>
            <p:cNvPr id="12" name="오각형 11"/>
            <p:cNvSpPr/>
            <p:nvPr/>
          </p:nvSpPr>
          <p:spPr>
            <a:xfrm>
              <a:off x="6444208" y="4725144"/>
              <a:ext cx="3888432" cy="792088"/>
            </a:xfrm>
            <a:prstGeom prst="homePlat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제목 1"/>
            <p:cNvSpPr txBox="1">
              <a:spLocks/>
            </p:cNvSpPr>
            <p:nvPr/>
          </p:nvSpPr>
          <p:spPr>
            <a:xfrm>
              <a:off x="6516216" y="4725144"/>
              <a:ext cx="3744416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buBlip>
                  <a:blip r:embed="rId4"/>
                </a:buBlip>
              </a:pPr>
              <a:r>
                <a:rPr lang="ko-KR" altLang="en-US" sz="2000" spc="-15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획기적 대책이 필요하다는데 합의</a:t>
              </a:r>
              <a:endParaRPr lang="ko-KR" altLang="en-US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699792" y="4725144"/>
            <a:ext cx="3888432" cy="792088"/>
            <a:chOff x="2699792" y="4725144"/>
            <a:chExt cx="3888432" cy="792088"/>
          </a:xfrm>
        </p:grpSpPr>
        <p:sp>
          <p:nvSpPr>
            <p:cNvPr id="10" name="오각형 9"/>
            <p:cNvSpPr/>
            <p:nvPr/>
          </p:nvSpPr>
          <p:spPr>
            <a:xfrm>
              <a:off x="2699792" y="4725144"/>
              <a:ext cx="3888432" cy="792088"/>
            </a:xfrm>
            <a:prstGeom prst="homePlat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제목 1"/>
            <p:cNvSpPr txBox="1">
              <a:spLocks/>
            </p:cNvSpPr>
            <p:nvPr/>
          </p:nvSpPr>
          <p:spPr>
            <a:xfrm>
              <a:off x="2771800" y="4725144"/>
              <a:ext cx="3528392" cy="79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buBlip>
                  <a:blip r:embed="rId5"/>
                </a:buBlip>
              </a:pPr>
              <a:r>
                <a:rPr lang="ko-KR" altLang="en-US" sz="2000" spc="-15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세계인들의 협력이 절실한 때</a:t>
              </a:r>
            </a:p>
          </p:txBody>
        </p:sp>
      </p:grp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84525E-7 L -0.2283 2.84525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84525E-7 L 0.19305 2.84525E-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323528" y="332656"/>
            <a:ext cx="835292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지구 온난화 방지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를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위한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세계인들의 노력 </a:t>
            </a:r>
          </a:p>
        </p:txBody>
      </p:sp>
      <p:pic>
        <p:nvPicPr>
          <p:cNvPr id="14" name="그림 13" descr="칠판_01.png"/>
          <p:cNvPicPr>
            <a:picLocks noChangeAspect="1"/>
          </p:cNvPicPr>
          <p:nvPr/>
        </p:nvPicPr>
        <p:blipFill>
          <a:blip r:embed="rId2" cstate="print"/>
          <a:srcRect b="5941"/>
          <a:stretch>
            <a:fillRect/>
          </a:stretch>
        </p:blipFill>
        <p:spPr>
          <a:xfrm>
            <a:off x="1331640" y="1864158"/>
            <a:ext cx="6984776" cy="49938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07704" y="2450499"/>
            <a:ext cx="576064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3600" kern="0" dirty="0" smtClean="0">
                <a:solidFill>
                  <a:srgbClr val="FFC000"/>
                </a:solidFill>
                <a:latin typeface="휴먼편지체" pitchFamily="18" charset="-127"/>
                <a:ea typeface="휴먼편지체" pitchFamily="18" charset="-127"/>
              </a:rPr>
              <a:t>1972</a:t>
            </a:r>
            <a:r>
              <a:rPr lang="ko-KR" altLang="en-US" sz="3600" kern="0" dirty="0" smtClean="0">
                <a:solidFill>
                  <a:srgbClr val="FFC000"/>
                </a:solidFill>
                <a:latin typeface="휴먼편지체" pitchFamily="18" charset="-127"/>
                <a:ea typeface="휴먼편지체" pitchFamily="18" charset="-127"/>
              </a:rPr>
              <a:t>년 로마클럽</a:t>
            </a: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산업은 기하급수적으로 성장하는데 비해 자원을 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제공하는 자연환경은 유한함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endParaRPr lang="ko-KR" altLang="en-US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>
              <a:buFont typeface="Wingdings" pitchFamily="2" charset="2"/>
              <a:buChar char="ü"/>
            </a:pP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환경이 파괴되고 나면 경제성장은 전혀 의미가 없음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endParaRPr lang="ko-KR" altLang="en-US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>
              <a:buFont typeface="Wingdings" pitchFamily="2" charset="2"/>
              <a:buChar char="ü"/>
            </a:pP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지구 온난화에 대한 과학적 자료가 증가하여 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범 지구적 차원의 노력이 필요하다는 인식 확산</a:t>
            </a:r>
          </a:p>
          <a:p>
            <a:endParaRPr lang="ko-KR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323528" y="332656"/>
            <a:ext cx="835292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지구 온난화 방지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를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위한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세계인들의 노력 </a:t>
            </a:r>
          </a:p>
        </p:txBody>
      </p:sp>
      <p:pic>
        <p:nvPicPr>
          <p:cNvPr id="14" name="그림 13" descr="칠판_01.png"/>
          <p:cNvPicPr>
            <a:picLocks noChangeAspect="1"/>
          </p:cNvPicPr>
          <p:nvPr/>
        </p:nvPicPr>
        <p:blipFill>
          <a:blip r:embed="rId2" cstate="print"/>
          <a:srcRect b="5941"/>
          <a:stretch>
            <a:fillRect/>
          </a:stretch>
        </p:blipFill>
        <p:spPr>
          <a:xfrm>
            <a:off x="1331640" y="1864158"/>
            <a:ext cx="6984776" cy="49938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23728" y="2708920"/>
            <a:ext cx="576064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3600" kern="0" dirty="0" smtClean="0">
                <a:solidFill>
                  <a:srgbClr val="FFC000"/>
                </a:solidFill>
                <a:latin typeface="나눔손글씨 펜" pitchFamily="66" charset="-127"/>
                <a:ea typeface="나눔손글씨 펜" pitchFamily="66" charset="-127"/>
              </a:rPr>
              <a:t>UN</a:t>
            </a:r>
            <a:r>
              <a:rPr lang="ko-KR" altLang="en-US" sz="3600" kern="0" dirty="0" smtClean="0">
                <a:solidFill>
                  <a:srgbClr val="FFC000"/>
                </a:solidFill>
                <a:latin typeface="휴먼편지체" pitchFamily="18" charset="-127"/>
                <a:ea typeface="휴먼편지체" pitchFamily="18" charset="-127"/>
              </a:rPr>
              <a:t>주관 기후변화협약발효</a:t>
            </a: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1992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 브라질 리우데자네이루에서 열린 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환경회의에서 기후변화에 관한 협약 채택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. </a:t>
            </a: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1994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3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월 발효</a:t>
            </a:r>
          </a:p>
          <a:p>
            <a:pPr lvl="0"/>
            <a:endParaRPr lang="ko-KR" altLang="en-US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>
              <a:buFont typeface="Wingdings" pitchFamily="2" charset="2"/>
              <a:buChar char="ü"/>
            </a:pP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우리나라는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1993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12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월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47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번째로 가입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, </a:t>
            </a: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2011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 현재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194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개국 가입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323528" y="332656"/>
            <a:ext cx="8352928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지구 온난화 방지를 위한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온실가스 감축이 </a:t>
            </a: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목표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  <a:endParaRPr lang="ko-KR" altLang="en-US" sz="4000" spc="-3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4" name="그림 13" descr="칠판_01.png"/>
          <p:cNvPicPr>
            <a:picLocks noChangeAspect="1"/>
          </p:cNvPicPr>
          <p:nvPr/>
        </p:nvPicPr>
        <p:blipFill>
          <a:blip r:embed="rId2" cstate="print"/>
          <a:srcRect b="5941"/>
          <a:stretch>
            <a:fillRect/>
          </a:stretch>
        </p:blipFill>
        <p:spPr>
          <a:xfrm>
            <a:off x="1331640" y="1864158"/>
            <a:ext cx="6984776" cy="49938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23728" y="2492896"/>
            <a:ext cx="576064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o-KR" altLang="en-US" sz="3600" kern="0" dirty="0" err="1" smtClean="0">
                <a:solidFill>
                  <a:srgbClr val="FFC000"/>
                </a:solidFill>
                <a:latin typeface="휴먼편지체" pitchFamily="18" charset="-127"/>
                <a:ea typeface="휴먼편지체" pitchFamily="18" charset="-127"/>
              </a:rPr>
              <a:t>교토의정서</a:t>
            </a:r>
            <a:endParaRPr lang="ko-KR" altLang="en-US" sz="3600" kern="0" dirty="0" smtClean="0">
              <a:solidFill>
                <a:srgbClr val="FFC000"/>
              </a:solidFill>
              <a:latin typeface="휴먼편지체" pitchFamily="18" charset="-127"/>
              <a:ea typeface="휴먼편지체" pitchFamily="18" charset="-127"/>
            </a:endParaRPr>
          </a:p>
          <a:p>
            <a:endParaRPr lang="en-US" altLang="ko-KR" dirty="0" smtClean="0">
              <a:solidFill>
                <a:schemeClr val="bg1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1997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12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월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.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선진국이 법적으로 지켜야 할 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온실가스 감축 목표를 정해줌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endParaRPr lang="ko-KR" altLang="en-US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>
              <a:buFont typeface="Wingdings" pitchFamily="2" charset="2"/>
              <a:buChar char="ü"/>
            </a:pP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대부분 선진국들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2012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년까지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1990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년 온실가스 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평균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5%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감축을 약속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endParaRPr lang="ko-KR" altLang="en-US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>
              <a:buFont typeface="Wingdings" pitchFamily="2" charset="2"/>
              <a:buChar char="ü"/>
            </a:pP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에너지 소비 세계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10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위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,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이산화탄소배출 </a:t>
            </a:r>
            <a:endParaRPr lang="en-US" altLang="ko-KR" sz="2000" kern="0" dirty="0" smtClean="0">
              <a:solidFill>
                <a:schemeClr val="bg1"/>
              </a:solidFill>
              <a:latin typeface="휴먼편지체" pitchFamily="18" charset="-127"/>
              <a:ea typeface="휴먼편지체" pitchFamily="18" charset="-127"/>
            </a:endParaRPr>
          </a:p>
          <a:p>
            <a:pPr lvl="0"/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   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세계 </a:t>
            </a:r>
            <a:r>
              <a:rPr lang="en-US" altLang="ko-KR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10</a:t>
            </a:r>
            <a:r>
              <a:rPr lang="ko-KR" altLang="en-US" sz="2000" kern="0" dirty="0" smtClean="0">
                <a:solidFill>
                  <a:schemeClr val="bg1"/>
                </a:solidFill>
                <a:latin typeface="휴먼편지체" pitchFamily="18" charset="-127"/>
                <a:ea typeface="휴먼편지체" pitchFamily="18" charset="-127"/>
              </a:rPr>
              <a:t>위인 우리나라도 준비가 필요함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138" descr="052"/>
          <p:cNvPicPr>
            <a:picLocks noChangeAspect="1" noChangeArrowheads="1"/>
          </p:cNvPicPr>
          <p:nvPr/>
        </p:nvPicPr>
        <p:blipFill>
          <a:blip r:embed="rId3" cstate="print">
            <a:lum bright="100000" contrast="-75000"/>
          </a:blip>
          <a:stretch>
            <a:fillRect/>
          </a:stretch>
        </p:blipFill>
        <p:spPr bwMode="auto">
          <a:xfrm>
            <a:off x="2915816" y="2348880"/>
            <a:ext cx="3384376" cy="165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23528" y="188640"/>
            <a:ext cx="8352928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에너지 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패러다임의 변화 </a:t>
            </a:r>
          </a:p>
        </p:txBody>
      </p:sp>
      <p:grpSp>
        <p:nvGrpSpPr>
          <p:cNvPr id="84" name="그룹 83"/>
          <p:cNvGrpSpPr/>
          <p:nvPr/>
        </p:nvGrpSpPr>
        <p:grpSpPr>
          <a:xfrm>
            <a:off x="251520" y="1916832"/>
            <a:ext cx="8685304" cy="1278654"/>
            <a:chOff x="251520" y="1916832"/>
            <a:chExt cx="8685304" cy="1278654"/>
          </a:xfrm>
        </p:grpSpPr>
        <p:grpSp>
          <p:nvGrpSpPr>
            <p:cNvPr id="63" name="그룹 62"/>
            <p:cNvGrpSpPr/>
            <p:nvPr/>
          </p:nvGrpSpPr>
          <p:grpSpPr>
            <a:xfrm>
              <a:off x="251520" y="1916832"/>
              <a:ext cx="1412496" cy="1278654"/>
              <a:chOff x="-36512" y="2060848"/>
              <a:chExt cx="1412496" cy="1278654"/>
            </a:xfrm>
          </p:grpSpPr>
          <p:pic>
            <p:nvPicPr>
              <p:cNvPr id="7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-36512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 Box 19"/>
              <p:cNvSpPr txBox="1">
                <a:spLocks noChangeArrowheads="1"/>
              </p:cNvSpPr>
              <p:nvPr/>
            </p:nvSpPr>
            <p:spPr bwMode="auto">
              <a:xfrm>
                <a:off x="138499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값 싼 화석</a:t>
                </a:r>
                <a:endParaRPr kumimoji="0" lang="en-US" altLang="ko-KR" sz="1200" spc="-150" dirty="0" smtClean="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/>
                <a:r>
                  <a:rPr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연료</a:t>
                </a:r>
                <a:endParaRPr kumimoji="0" lang="ko-KR" altLang="en-US" sz="1200" spc="-15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463655" y="1916832"/>
              <a:ext cx="1412496" cy="1278654"/>
              <a:chOff x="1310889" y="2060848"/>
              <a:chExt cx="1412496" cy="1278654"/>
            </a:xfrm>
          </p:grpSpPr>
          <p:pic>
            <p:nvPicPr>
              <p:cNvPr id="25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310889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Text Box 19"/>
              <p:cNvSpPr txBox="1">
                <a:spLocks noChangeArrowheads="1"/>
              </p:cNvSpPr>
              <p:nvPr/>
            </p:nvSpPr>
            <p:spPr bwMode="auto">
              <a:xfrm>
                <a:off x="1485900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낮은 에너지</a:t>
                </a:r>
                <a:endParaRPr kumimoji="0" lang="en-US" altLang="ko-KR" sz="1200" spc="-150" dirty="0" smtClean="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/>
                <a:r>
                  <a:rPr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효율</a:t>
                </a:r>
                <a:endParaRPr kumimoji="0" lang="ko-KR" altLang="en-US" sz="1200" spc="-15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61" name="그룹 60"/>
            <p:cNvGrpSpPr/>
            <p:nvPr/>
          </p:nvGrpSpPr>
          <p:grpSpPr>
            <a:xfrm>
              <a:off x="2675790" y="1916832"/>
              <a:ext cx="1412496" cy="1278654"/>
              <a:chOff x="2594129" y="2060848"/>
              <a:chExt cx="1412496" cy="1278654"/>
            </a:xfrm>
          </p:grpSpPr>
          <p:pic>
            <p:nvPicPr>
              <p:cNvPr id="33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94129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Text Box 19"/>
              <p:cNvSpPr txBox="1">
                <a:spLocks noChangeArrowheads="1"/>
              </p:cNvSpPr>
              <p:nvPr/>
            </p:nvSpPr>
            <p:spPr bwMode="auto">
              <a:xfrm>
                <a:off x="2769140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고유가 </a:t>
                </a:r>
                <a:endParaRPr kumimoji="0" lang="en-US" altLang="ko-KR" sz="1200" spc="-150" dirty="0" smtClean="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취약</a:t>
                </a:r>
                <a:endParaRPr kumimoji="0" lang="ko-KR" altLang="en-US" sz="1200" spc="-15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60" name="그룹 59"/>
            <p:cNvGrpSpPr/>
            <p:nvPr/>
          </p:nvGrpSpPr>
          <p:grpSpPr>
            <a:xfrm>
              <a:off x="3887925" y="1916832"/>
              <a:ext cx="1412496" cy="1278654"/>
              <a:chOff x="3877368" y="2060848"/>
              <a:chExt cx="1412496" cy="1278654"/>
            </a:xfrm>
          </p:grpSpPr>
          <p:pic>
            <p:nvPicPr>
              <p:cNvPr id="37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877368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8" name="Text Box 19"/>
              <p:cNvSpPr txBox="1">
                <a:spLocks noChangeArrowheads="1"/>
              </p:cNvSpPr>
              <p:nvPr/>
            </p:nvSpPr>
            <p:spPr bwMode="auto">
              <a:xfrm>
                <a:off x="4052379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기후변화에 </a:t>
                </a:r>
                <a:endParaRPr kumimoji="0" lang="en-US" altLang="ko-KR" sz="1200" spc="-150" dirty="0" smtClean="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/>
                <a:r>
                  <a:rPr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취약 </a:t>
                </a:r>
                <a:endParaRPr kumimoji="0" lang="ko-KR" altLang="en-US" sz="1200" spc="-15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59" name="그룹 58"/>
            <p:cNvGrpSpPr/>
            <p:nvPr/>
          </p:nvGrpSpPr>
          <p:grpSpPr>
            <a:xfrm>
              <a:off x="5100060" y="1916832"/>
              <a:ext cx="1412496" cy="1278654"/>
              <a:chOff x="5224769" y="2060848"/>
              <a:chExt cx="1412496" cy="1278654"/>
            </a:xfrm>
          </p:grpSpPr>
          <p:pic>
            <p:nvPicPr>
              <p:cNvPr id="41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24769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2" name="Text Box 19"/>
              <p:cNvSpPr txBox="1">
                <a:spLocks noChangeArrowheads="1"/>
              </p:cNvSpPr>
              <p:nvPr/>
            </p:nvSpPr>
            <p:spPr bwMode="auto">
              <a:xfrm>
                <a:off x="5399780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2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높은 </a:t>
                </a:r>
                <a:r>
                  <a:rPr lang="en-US" altLang="ko-KR" sz="12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CO</a:t>
                </a:r>
                <a:r>
                  <a:rPr lang="en-US" altLang="ko-KR" sz="8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2</a:t>
                </a:r>
              </a:p>
              <a:p>
                <a:pPr lvl="0" algn="ctr"/>
                <a:r>
                  <a:rPr lang="ko-KR" altLang="en-US" sz="12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발생</a:t>
                </a:r>
                <a:endParaRPr lang="ko-KR" altLang="en-US" sz="1200" spc="-150" dirty="0">
                  <a:solidFill>
                    <a:prstClr val="black"/>
                  </a:solidFill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6312195" y="1916832"/>
              <a:ext cx="1412496" cy="1278654"/>
              <a:chOff x="6508008" y="2060848"/>
              <a:chExt cx="1412496" cy="1278654"/>
            </a:xfrm>
          </p:grpSpPr>
          <p:pic>
            <p:nvPicPr>
              <p:cNvPr id="45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508008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6683019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성장</a:t>
                </a:r>
                <a:endParaRPr kumimoji="0" lang="en-US" altLang="ko-KR" sz="1200" spc="-150" dirty="0" smtClean="0">
                  <a:latin typeface="나눔고딕 ExtraBold" pitchFamily="50" charset="-127"/>
                  <a:ea typeface="나눔고딕 ExtraBold" pitchFamily="50" charset="-127"/>
                </a:endParaRPr>
              </a:p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위협</a:t>
                </a:r>
                <a:endParaRPr kumimoji="0" lang="ko-KR" altLang="en-US" sz="1200" spc="-15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7524328" y="1916832"/>
              <a:ext cx="1412496" cy="1278654"/>
              <a:chOff x="7812360" y="2060848"/>
              <a:chExt cx="1412496" cy="1278654"/>
            </a:xfrm>
          </p:grpSpPr>
          <p:pic>
            <p:nvPicPr>
              <p:cNvPr id="50" name="Picture 17" descr="07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12360" y="2060848"/>
                <a:ext cx="1412496" cy="12786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1" name="Text Box 19"/>
              <p:cNvSpPr txBox="1">
                <a:spLocks noChangeArrowheads="1"/>
              </p:cNvSpPr>
              <p:nvPr/>
            </p:nvSpPr>
            <p:spPr bwMode="auto">
              <a:xfrm>
                <a:off x="7987371" y="2460697"/>
                <a:ext cx="102648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경제성취약</a:t>
                </a:r>
                <a:r>
                  <a:rPr kumimoji="0" lang="en-US" altLang="ko-KR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,</a:t>
                </a:r>
              </a:p>
              <a:p>
                <a:pPr algn="ctr"/>
                <a:r>
                  <a:rPr lang="ko-KR" altLang="en-US" sz="1200" spc="-150" dirty="0" smtClean="0">
                    <a:latin typeface="나눔고딕 ExtraBold" pitchFamily="50" charset="-127"/>
                    <a:ea typeface="나눔고딕 ExtraBold" pitchFamily="50" charset="-127"/>
                  </a:rPr>
                  <a:t>악화</a:t>
                </a:r>
                <a:endParaRPr kumimoji="0" lang="ko-KR" altLang="en-US" sz="1200" spc="-150" dirty="0">
                  <a:latin typeface="나눔고딕 ExtraBold" pitchFamily="50" charset="-127"/>
                  <a:ea typeface="나눔고딕 ExtraBold" pitchFamily="50" charset="-127"/>
                </a:endParaRPr>
              </a:p>
            </p:txBody>
          </p:sp>
        </p:grpSp>
      </p:grpSp>
      <p:grpSp>
        <p:nvGrpSpPr>
          <p:cNvPr id="85" name="그룹 84"/>
          <p:cNvGrpSpPr/>
          <p:nvPr/>
        </p:nvGrpSpPr>
        <p:grpSpPr>
          <a:xfrm>
            <a:off x="0" y="3645024"/>
            <a:ext cx="9144000" cy="2448272"/>
            <a:chOff x="0" y="3645024"/>
            <a:chExt cx="9144000" cy="2448272"/>
          </a:xfrm>
        </p:grpSpPr>
        <p:pic>
          <p:nvPicPr>
            <p:cNvPr id="83" name="그림 82" descr="009.png"/>
            <p:cNvPicPr>
              <a:picLocks noChangeAspect="1"/>
            </p:cNvPicPr>
            <p:nvPr/>
          </p:nvPicPr>
          <p:blipFill>
            <a:blip r:embed="rId5" cstate="print"/>
            <a:srcRect l="4396" t="66504" r="3297" b="3744"/>
            <a:stretch>
              <a:fillRect/>
            </a:stretch>
          </p:blipFill>
          <p:spPr>
            <a:xfrm>
              <a:off x="0" y="4581127"/>
              <a:ext cx="9144000" cy="1512169"/>
            </a:xfrm>
            <a:prstGeom prst="rect">
              <a:avLst/>
            </a:prstGeom>
          </p:spPr>
        </p:pic>
        <p:grpSp>
          <p:nvGrpSpPr>
            <p:cNvPr id="54" name="Group 66"/>
            <p:cNvGrpSpPr>
              <a:grpSpLocks/>
            </p:cNvGrpSpPr>
            <p:nvPr/>
          </p:nvGrpSpPr>
          <p:grpSpPr bwMode="auto">
            <a:xfrm>
              <a:off x="251520" y="3645024"/>
              <a:ext cx="1395776" cy="1468211"/>
              <a:chOff x="2271" y="1033"/>
              <a:chExt cx="1002" cy="1054"/>
            </a:xfrm>
          </p:grpSpPr>
          <p:pic>
            <p:nvPicPr>
              <p:cNvPr id="55" name="Picture 16" descr="0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71" y="1033"/>
                <a:ext cx="1002" cy="1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6" name="Text Box 20"/>
              <p:cNvSpPr txBox="1">
                <a:spLocks noChangeArrowheads="1"/>
              </p:cNvSpPr>
              <p:nvPr/>
            </p:nvSpPr>
            <p:spPr bwMode="auto">
              <a:xfrm>
                <a:off x="2406" y="1327"/>
                <a:ext cx="775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저 탄소 청정 에너지</a:t>
                </a:r>
              </a:p>
            </p:txBody>
          </p:sp>
        </p:grpSp>
        <p:grpSp>
          <p:nvGrpSpPr>
            <p:cNvPr id="64" name="Group 66"/>
            <p:cNvGrpSpPr>
              <a:grpSpLocks/>
            </p:cNvGrpSpPr>
            <p:nvPr/>
          </p:nvGrpSpPr>
          <p:grpSpPr bwMode="auto">
            <a:xfrm>
              <a:off x="1706082" y="3645024"/>
              <a:ext cx="1395776" cy="1468211"/>
              <a:chOff x="2271" y="1033"/>
              <a:chExt cx="1002" cy="1054"/>
            </a:xfrm>
          </p:grpSpPr>
          <p:pic>
            <p:nvPicPr>
              <p:cNvPr id="65" name="Picture 16" descr="0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71" y="1033"/>
                <a:ext cx="1002" cy="1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" name="Text Box 20"/>
              <p:cNvSpPr txBox="1">
                <a:spLocks noChangeArrowheads="1"/>
              </p:cNvSpPr>
              <p:nvPr/>
            </p:nvSpPr>
            <p:spPr bwMode="auto">
              <a:xfrm>
                <a:off x="2406" y="1327"/>
                <a:ext cx="775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높은 </a:t>
                </a:r>
              </a:p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에너지 효율</a:t>
                </a:r>
              </a:p>
            </p:txBody>
          </p:sp>
        </p:grpSp>
        <p:grpSp>
          <p:nvGrpSpPr>
            <p:cNvPr id="67" name="Group 66"/>
            <p:cNvGrpSpPr>
              <a:grpSpLocks/>
            </p:cNvGrpSpPr>
            <p:nvPr/>
          </p:nvGrpSpPr>
          <p:grpSpPr bwMode="auto">
            <a:xfrm>
              <a:off x="3160644" y="3645024"/>
              <a:ext cx="1395776" cy="1468211"/>
              <a:chOff x="2271" y="1033"/>
              <a:chExt cx="1002" cy="1054"/>
            </a:xfrm>
          </p:grpSpPr>
          <p:pic>
            <p:nvPicPr>
              <p:cNvPr id="68" name="Picture 16" descr="0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71" y="1033"/>
                <a:ext cx="1002" cy="1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Text Box 20"/>
              <p:cNvSpPr txBox="1">
                <a:spLocks noChangeArrowheads="1"/>
              </p:cNvSpPr>
              <p:nvPr/>
            </p:nvSpPr>
            <p:spPr bwMode="auto">
              <a:xfrm>
                <a:off x="2406" y="1327"/>
                <a:ext cx="775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에너지 안보</a:t>
                </a:r>
              </a:p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강화</a:t>
                </a:r>
              </a:p>
            </p:txBody>
          </p:sp>
        </p:grpSp>
        <p:grpSp>
          <p:nvGrpSpPr>
            <p:cNvPr id="70" name="Group 66"/>
            <p:cNvGrpSpPr>
              <a:grpSpLocks/>
            </p:cNvGrpSpPr>
            <p:nvPr/>
          </p:nvGrpSpPr>
          <p:grpSpPr bwMode="auto">
            <a:xfrm>
              <a:off x="4615206" y="3645024"/>
              <a:ext cx="1395776" cy="1468211"/>
              <a:chOff x="2271" y="1033"/>
              <a:chExt cx="1002" cy="1054"/>
            </a:xfrm>
          </p:grpSpPr>
          <p:pic>
            <p:nvPicPr>
              <p:cNvPr id="71" name="Picture 16" descr="0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71" y="1033"/>
                <a:ext cx="1002" cy="1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2" name="Text Box 20"/>
              <p:cNvSpPr txBox="1">
                <a:spLocks noChangeArrowheads="1"/>
              </p:cNvSpPr>
              <p:nvPr/>
            </p:nvSpPr>
            <p:spPr bwMode="auto">
              <a:xfrm>
                <a:off x="2406" y="1327"/>
                <a:ext cx="775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낮은 </a:t>
                </a:r>
                <a:r>
                  <a:rPr lang="en-US" altLang="ko-KR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CO</a:t>
                </a:r>
                <a:r>
                  <a:rPr lang="en-US" altLang="ko-KR" sz="8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2</a:t>
                </a:r>
              </a:p>
              <a:p>
                <a:pPr lvl="0" algn="ctr"/>
                <a:r>
                  <a:rPr lang="en-US" altLang="ko-KR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 </a:t>
                </a:r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발생</a:t>
                </a:r>
              </a:p>
            </p:txBody>
          </p:sp>
        </p:grpSp>
        <p:grpSp>
          <p:nvGrpSpPr>
            <p:cNvPr id="73" name="Group 66"/>
            <p:cNvGrpSpPr>
              <a:grpSpLocks/>
            </p:cNvGrpSpPr>
            <p:nvPr/>
          </p:nvGrpSpPr>
          <p:grpSpPr bwMode="auto">
            <a:xfrm>
              <a:off x="6069768" y="3645024"/>
              <a:ext cx="1395776" cy="1468211"/>
              <a:chOff x="2271" y="1033"/>
              <a:chExt cx="1002" cy="1054"/>
            </a:xfrm>
          </p:grpSpPr>
          <p:pic>
            <p:nvPicPr>
              <p:cNvPr id="74" name="Picture 16" descr="0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71" y="1033"/>
                <a:ext cx="1002" cy="1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5" name="Text Box 20"/>
              <p:cNvSpPr txBox="1">
                <a:spLocks noChangeArrowheads="1"/>
              </p:cNvSpPr>
              <p:nvPr/>
            </p:nvSpPr>
            <p:spPr bwMode="auto">
              <a:xfrm>
                <a:off x="2406" y="1327"/>
                <a:ext cx="775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기후변화에 강함</a:t>
                </a:r>
              </a:p>
            </p:txBody>
          </p:sp>
        </p:grpSp>
        <p:grpSp>
          <p:nvGrpSpPr>
            <p:cNvPr id="76" name="Group 66"/>
            <p:cNvGrpSpPr>
              <a:grpSpLocks/>
            </p:cNvGrpSpPr>
            <p:nvPr/>
          </p:nvGrpSpPr>
          <p:grpSpPr bwMode="auto">
            <a:xfrm>
              <a:off x="7524328" y="3645024"/>
              <a:ext cx="1395776" cy="1468211"/>
              <a:chOff x="2271" y="1033"/>
              <a:chExt cx="1002" cy="1054"/>
            </a:xfrm>
          </p:grpSpPr>
          <p:pic>
            <p:nvPicPr>
              <p:cNvPr id="77" name="Picture 16" descr="0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271" y="1033"/>
                <a:ext cx="1002" cy="1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8" name="Text Box 20"/>
              <p:cNvSpPr txBox="1">
                <a:spLocks noChangeArrowheads="1"/>
              </p:cNvSpPr>
              <p:nvPr/>
            </p:nvSpPr>
            <p:spPr bwMode="auto">
              <a:xfrm>
                <a:off x="2323" y="1327"/>
                <a:ext cx="930" cy="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경제성장 촉진 </a:t>
                </a:r>
                <a:r>
                  <a:rPr lang="en-US" altLang="ko-KR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/</a:t>
                </a:r>
                <a:r>
                  <a:rPr lang="ko-KR" altLang="en-US" sz="1400" spc="-150" dirty="0" smtClean="0">
                    <a:solidFill>
                      <a:prstClr val="black"/>
                    </a:solidFill>
                    <a:latin typeface="나눔고딕 ExtraBold" pitchFamily="50" charset="-127"/>
                    <a:ea typeface="나눔고딕 ExtraBold" pitchFamily="50" charset="-127"/>
                  </a:rPr>
                  <a:t>생태건전성 제고</a:t>
                </a:r>
              </a:p>
            </p:txBody>
          </p:sp>
        </p:grpSp>
      </p:grpSp>
      <p:sp>
        <p:nvSpPr>
          <p:cNvPr id="81" name="TextBox 80"/>
          <p:cNvSpPr txBox="1"/>
          <p:nvPr/>
        </p:nvSpPr>
        <p:spPr>
          <a:xfrm>
            <a:off x="251520" y="5169386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</a:rPr>
              <a:t>    저 탄소 녹색성장 패러다임으로의</a:t>
            </a:r>
            <a:r>
              <a:rPr lang="en-US" altLang="ko-KR" sz="400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</a:rPr>
              <a:t> </a:t>
            </a:r>
            <a:r>
              <a:rPr lang="ko-KR" altLang="en-US" sz="4000" dirty="0" smtClean="0">
                <a:solidFill>
                  <a:srgbClr val="7030A0"/>
                </a:solidFill>
                <a:latin typeface="나눔손글씨 펜" pitchFamily="66" charset="-127"/>
                <a:ea typeface="나눔손글씨 펜" pitchFamily="66" charset="-127"/>
              </a:rPr>
              <a:t>변화가 필요</a:t>
            </a:r>
            <a:endParaRPr lang="ko-KR" altLang="en-US" sz="4000" dirty="0">
              <a:solidFill>
                <a:srgbClr val="7030A0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5" decel="100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385" decel="100000"/>
                                        <p:tgtEl>
                                          <p:spTgt spid="8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385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385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모서리가 둥근 직사각형 53"/>
          <p:cNvSpPr/>
          <p:nvPr/>
        </p:nvSpPr>
        <p:spPr>
          <a:xfrm>
            <a:off x="1115616" y="1628799"/>
            <a:ext cx="6984776" cy="122413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64999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69850" cmpd="dbl">
            <a:solidFill>
              <a:schemeClr val="lt1">
                <a:alpha val="55000"/>
              </a:schemeClr>
            </a:solidFill>
          </a:ln>
          <a:effectLst>
            <a:outerShdw blurRad="63500" dist="25400" dir="5400000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1115616" y="3284983"/>
            <a:ext cx="6984776" cy="122413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64999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69850" cmpd="dbl">
            <a:solidFill>
              <a:schemeClr val="lt1">
                <a:alpha val="55000"/>
              </a:schemeClr>
            </a:solidFill>
          </a:ln>
          <a:effectLst>
            <a:outerShdw blurRad="63500" dist="25400" dir="5400000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모서리가 둥근 직사각형 57"/>
          <p:cNvSpPr/>
          <p:nvPr/>
        </p:nvSpPr>
        <p:spPr>
          <a:xfrm>
            <a:off x="1115616" y="4941166"/>
            <a:ext cx="6984776" cy="1224136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64999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69850" cmpd="dbl">
            <a:solidFill>
              <a:schemeClr val="lt1">
                <a:alpha val="55000"/>
              </a:schemeClr>
            </a:solidFill>
          </a:ln>
          <a:effectLst>
            <a:outerShdw blurRad="63500" dist="25400" dir="5400000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323528" y="188640"/>
            <a:ext cx="756084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우리경제의 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저 탄소 녹색성장 </a:t>
            </a:r>
          </a:p>
        </p:txBody>
      </p:sp>
      <p:pic>
        <p:nvPicPr>
          <p:cNvPr id="47" name="그림 46" descr="0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636" y="2996952"/>
            <a:ext cx="1440160" cy="1317456"/>
          </a:xfrm>
          <a:prstGeom prst="rect">
            <a:avLst/>
          </a:prstGeom>
        </p:spPr>
      </p:pic>
      <p:pic>
        <p:nvPicPr>
          <p:cNvPr id="48" name="그림 47" descr="01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636" y="4653135"/>
            <a:ext cx="1440160" cy="1317456"/>
          </a:xfrm>
          <a:prstGeom prst="rect">
            <a:avLst/>
          </a:prstGeom>
        </p:spPr>
      </p:pic>
      <p:pic>
        <p:nvPicPr>
          <p:cNvPr id="49" name="그림 48" descr="01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83534" y="1412776"/>
            <a:ext cx="1464365" cy="1317456"/>
          </a:xfrm>
          <a:prstGeom prst="rect">
            <a:avLst/>
          </a:prstGeom>
        </p:spPr>
      </p:pic>
      <p:sp>
        <p:nvSpPr>
          <p:cNvPr id="59" name="제목 1"/>
          <p:cNvSpPr txBox="1">
            <a:spLocks/>
          </p:cNvSpPr>
          <p:nvPr/>
        </p:nvSpPr>
        <p:spPr>
          <a:xfrm>
            <a:off x="1403648" y="1484784"/>
            <a:ext cx="12241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1600" b="1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에너지 </a:t>
            </a:r>
            <a:endParaRPr lang="en-US" altLang="ko-KR" sz="1600" b="1" spc="-300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b="1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사용량 최소</a:t>
            </a:r>
          </a:p>
        </p:txBody>
      </p:sp>
      <p:sp>
        <p:nvSpPr>
          <p:cNvPr id="61" name="제목 1"/>
          <p:cNvSpPr txBox="1">
            <a:spLocks/>
          </p:cNvSpPr>
          <p:nvPr/>
        </p:nvSpPr>
        <p:spPr>
          <a:xfrm>
            <a:off x="2843808" y="1700808"/>
            <a:ext cx="525658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6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에너지 저 </a:t>
            </a:r>
            <a:r>
              <a:rPr lang="ko-KR" altLang="en-US" sz="1600" spc="-150" dirty="0" err="1" smtClean="0">
                <a:latin typeface="+mj-lt"/>
                <a:ea typeface="+mj-ea"/>
                <a:cs typeface="+mj-cs"/>
              </a:rPr>
              <a:t>소비형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산업구조 개편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6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에너지 소비 절약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효율화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/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생태 효율성 제고</a:t>
            </a:r>
          </a:p>
        </p:txBody>
      </p:sp>
      <p:sp>
        <p:nvSpPr>
          <p:cNvPr id="62" name="제목 1"/>
          <p:cNvSpPr txBox="1">
            <a:spLocks/>
          </p:cNvSpPr>
          <p:nvPr/>
        </p:nvSpPr>
        <p:spPr>
          <a:xfrm>
            <a:off x="2843808" y="3356992"/>
            <a:ext cx="525658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6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신 재생 에너지 보급 확대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/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원자력 등 청정 에너지 개발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6"/>
              </a:buBlip>
            </a:pP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 CO</a:t>
            </a:r>
            <a:r>
              <a:rPr lang="en-US" altLang="ko-KR" sz="1000" spc="-150" dirty="0" smtClean="0">
                <a:latin typeface="+mj-lt"/>
                <a:ea typeface="+mj-ea"/>
                <a:cs typeface="+mj-cs"/>
              </a:rPr>
              <a:t>2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배출 규제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/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녹색제품 구매 활성화</a:t>
            </a:r>
          </a:p>
        </p:txBody>
      </p:sp>
      <p:sp>
        <p:nvSpPr>
          <p:cNvPr id="63" name="제목 1"/>
          <p:cNvSpPr txBox="1">
            <a:spLocks/>
          </p:cNvSpPr>
          <p:nvPr/>
        </p:nvSpPr>
        <p:spPr>
          <a:xfrm>
            <a:off x="2843808" y="5013176"/>
            <a:ext cx="525658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6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녹색기술에 대한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R&amp;D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투자</a:t>
            </a: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lnSpc>
                <a:spcPct val="120000"/>
              </a:lnSpc>
              <a:spcBef>
                <a:spcPct val="0"/>
              </a:spcBef>
            </a:pPr>
            <a:r>
              <a:rPr lang="en-US" altLang="ko-KR" sz="1400" spc="-15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     (Research and Development</a:t>
            </a:r>
            <a:r>
              <a:rPr lang="ko-KR" altLang="en-US" sz="1400" spc="-15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의 약자로</a:t>
            </a:r>
            <a:r>
              <a:rPr lang="en-US" altLang="ko-KR" sz="1400" spc="-15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1400" spc="-15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우리말로 ‘연구 개발이라 한다</a:t>
            </a:r>
            <a:r>
              <a:rPr lang="en-US" altLang="ko-KR" sz="1400" spc="-150" dirty="0" smtClean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. )</a:t>
            </a:r>
          </a:p>
          <a:p>
            <a:pPr lvl="0">
              <a:lnSpc>
                <a:spcPct val="120000"/>
              </a:lnSpc>
              <a:spcBef>
                <a:spcPct val="0"/>
              </a:spcBef>
              <a:buBlip>
                <a:blip r:embed="rId6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신 재생에너지 등 녹색산업 육성 및 수출 산업화</a:t>
            </a:r>
          </a:p>
        </p:txBody>
      </p:sp>
      <p:sp>
        <p:nvSpPr>
          <p:cNvPr id="64" name="제목 1"/>
          <p:cNvSpPr txBox="1">
            <a:spLocks/>
          </p:cNvSpPr>
          <p:nvPr/>
        </p:nvSpPr>
        <p:spPr>
          <a:xfrm>
            <a:off x="1403648" y="3068960"/>
            <a:ext cx="12241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ko-KR" sz="16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CO</a:t>
            </a:r>
            <a:r>
              <a:rPr lang="en-US" altLang="ko-KR" sz="10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2 </a:t>
            </a:r>
            <a:r>
              <a:rPr lang="ko-KR" altLang="en-US" sz="16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배출 </a:t>
            </a:r>
            <a:endParaRPr lang="en-US" altLang="ko-KR" sz="1600" b="1" spc="-150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환경부하 </a:t>
            </a:r>
          </a:p>
          <a:p>
            <a:pPr lvl="0" algn="ctr">
              <a:spcBef>
                <a:spcPct val="0"/>
              </a:spcBef>
            </a:pPr>
            <a:r>
              <a:rPr lang="ko-KR" altLang="en-US" sz="16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최소</a:t>
            </a:r>
          </a:p>
        </p:txBody>
      </p:sp>
      <p:sp>
        <p:nvSpPr>
          <p:cNvPr id="67" name="제목 1"/>
          <p:cNvSpPr txBox="1">
            <a:spLocks/>
          </p:cNvSpPr>
          <p:nvPr/>
        </p:nvSpPr>
        <p:spPr>
          <a:xfrm>
            <a:off x="1403648" y="4725144"/>
            <a:ext cx="12241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1600" b="1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신 성장</a:t>
            </a:r>
            <a:endParaRPr lang="en-US" altLang="ko-KR" sz="1600" b="1" spc="-300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b="1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동력으로 개발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332656"/>
            <a:ext cx="756084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우리가 할 수 있는 일 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신 재생 에너지를 개발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이용한다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sp>
        <p:nvSpPr>
          <p:cNvPr id="61" name="제목 1"/>
          <p:cNvSpPr txBox="1">
            <a:spLocks/>
          </p:cNvSpPr>
          <p:nvPr/>
        </p:nvSpPr>
        <p:spPr>
          <a:xfrm>
            <a:off x="1187624" y="4725144"/>
            <a:ext cx="7128792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120000"/>
              </a:lnSpc>
              <a:spcBef>
                <a:spcPct val="0"/>
              </a:spcBef>
              <a:buBlip>
                <a:blip r:embed="rId3"/>
              </a:buBlip>
            </a:pP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 기존의 화석연료를 변환시켜 이용하거나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 햇빛</a:t>
            </a:r>
            <a:r>
              <a:rPr lang="en-US" altLang="ko-KR" sz="2000" b="1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물</a:t>
            </a:r>
            <a:r>
              <a:rPr lang="en-US" altLang="ko-KR" sz="2000" b="1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지역</a:t>
            </a:r>
            <a:r>
              <a:rPr lang="en-US" altLang="ko-KR" sz="2000" b="1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강수</a:t>
            </a:r>
            <a:r>
              <a:rPr lang="en-US" altLang="ko-KR" sz="2000" b="1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생물 유기체 등을 포함하는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000" b="1" spc="-150" dirty="0" smtClean="0">
                <a:latin typeface="+mj-lt"/>
                <a:ea typeface="+mj-ea"/>
                <a:cs typeface="+mj-cs"/>
              </a:rPr>
              <a:t>  재생 가능한 에너지를 변환시켜 에너지 개발 및 사용</a:t>
            </a:r>
          </a:p>
        </p:txBody>
      </p:sp>
      <p:pic>
        <p:nvPicPr>
          <p:cNvPr id="16" name="그림 15" descr="신에너지_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00000">
            <a:off x="564252" y="2107058"/>
            <a:ext cx="2815036" cy="2342110"/>
          </a:xfrm>
          <a:prstGeom prst="rect">
            <a:avLst/>
          </a:prstGeom>
        </p:spPr>
      </p:pic>
      <p:pic>
        <p:nvPicPr>
          <p:cNvPr id="17" name="그림 16" descr="신에너지_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-300000">
            <a:off x="3100415" y="2395089"/>
            <a:ext cx="2815036" cy="2342109"/>
          </a:xfrm>
          <a:prstGeom prst="rect">
            <a:avLst/>
          </a:prstGeom>
        </p:spPr>
      </p:pic>
      <p:pic>
        <p:nvPicPr>
          <p:cNvPr id="18" name="그림 17" descr="신에너지_0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20000">
            <a:off x="5657188" y="2220231"/>
            <a:ext cx="2815035" cy="234210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332656"/>
            <a:ext cx="756084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우리가 할 수 있는 일 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나무를 많이 심는다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7" name="그림 6" descr="나무나무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221088"/>
            <a:ext cx="1344460" cy="1297404"/>
          </a:xfrm>
          <a:prstGeom prst="rect">
            <a:avLst/>
          </a:prstGeom>
        </p:spPr>
      </p:pic>
      <p:grpSp>
        <p:nvGrpSpPr>
          <p:cNvPr id="11" name="그룹 10"/>
          <p:cNvGrpSpPr/>
          <p:nvPr/>
        </p:nvGrpSpPr>
        <p:grpSpPr>
          <a:xfrm>
            <a:off x="683568" y="2780928"/>
            <a:ext cx="6024980" cy="3889692"/>
            <a:chOff x="683568" y="2780928"/>
            <a:chExt cx="6024980" cy="3889692"/>
          </a:xfrm>
        </p:grpSpPr>
        <p:pic>
          <p:nvPicPr>
            <p:cNvPr id="8" name="그림 7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63888" y="3212976"/>
              <a:ext cx="1344460" cy="1297404"/>
            </a:xfrm>
            <a:prstGeom prst="rect">
              <a:avLst/>
            </a:prstGeom>
          </p:spPr>
        </p:pic>
        <p:pic>
          <p:nvPicPr>
            <p:cNvPr id="9" name="그림 8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088" y="2780928"/>
              <a:ext cx="1344460" cy="1297404"/>
            </a:xfrm>
            <a:prstGeom prst="rect">
              <a:avLst/>
            </a:prstGeom>
          </p:spPr>
        </p:pic>
        <p:pic>
          <p:nvPicPr>
            <p:cNvPr id="10" name="그림 9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568" y="5373216"/>
              <a:ext cx="1344460" cy="1297404"/>
            </a:xfrm>
            <a:prstGeom prst="rect">
              <a:avLst/>
            </a:prstGeom>
          </p:spPr>
        </p:pic>
      </p:grpSp>
      <p:grpSp>
        <p:nvGrpSpPr>
          <p:cNvPr id="111" name="그룹 110"/>
          <p:cNvGrpSpPr/>
          <p:nvPr/>
        </p:nvGrpSpPr>
        <p:grpSpPr>
          <a:xfrm>
            <a:off x="1115616" y="3284984"/>
            <a:ext cx="7753172" cy="3385636"/>
            <a:chOff x="1115616" y="3284984"/>
            <a:chExt cx="7753172" cy="3385636"/>
          </a:xfrm>
        </p:grpSpPr>
        <p:pic>
          <p:nvPicPr>
            <p:cNvPr id="12" name="그림 11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9792" y="3284984"/>
              <a:ext cx="1344460" cy="1297404"/>
            </a:xfrm>
            <a:prstGeom prst="rect">
              <a:avLst/>
            </a:prstGeom>
          </p:spPr>
        </p:pic>
        <p:pic>
          <p:nvPicPr>
            <p:cNvPr id="13" name="그림 1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936" y="4581128"/>
              <a:ext cx="1344460" cy="1297404"/>
            </a:xfrm>
            <a:prstGeom prst="rect">
              <a:avLst/>
            </a:prstGeom>
          </p:spPr>
        </p:pic>
        <p:pic>
          <p:nvPicPr>
            <p:cNvPr id="14" name="그림 13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0232" y="3861048"/>
              <a:ext cx="1344460" cy="1297404"/>
            </a:xfrm>
            <a:prstGeom prst="rect">
              <a:avLst/>
            </a:prstGeom>
          </p:spPr>
        </p:pic>
        <p:pic>
          <p:nvPicPr>
            <p:cNvPr id="15" name="그림 14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328" y="5373216"/>
              <a:ext cx="1344460" cy="1297404"/>
            </a:xfrm>
            <a:prstGeom prst="rect">
              <a:avLst/>
            </a:prstGeom>
          </p:spPr>
        </p:pic>
        <p:pic>
          <p:nvPicPr>
            <p:cNvPr id="101" name="그림 100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5616" y="3284984"/>
              <a:ext cx="1344460" cy="1297404"/>
            </a:xfrm>
            <a:prstGeom prst="rect">
              <a:avLst/>
            </a:prstGeom>
          </p:spPr>
        </p:pic>
        <p:pic>
          <p:nvPicPr>
            <p:cNvPr id="102" name="그림 101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1760" y="4581128"/>
              <a:ext cx="1344460" cy="1297404"/>
            </a:xfrm>
            <a:prstGeom prst="rect">
              <a:avLst/>
            </a:prstGeom>
          </p:spPr>
        </p:pic>
        <p:pic>
          <p:nvPicPr>
            <p:cNvPr id="103" name="그림 10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6056" y="3861048"/>
              <a:ext cx="1344460" cy="1297404"/>
            </a:xfrm>
            <a:prstGeom prst="rect">
              <a:avLst/>
            </a:prstGeom>
          </p:spPr>
        </p:pic>
        <p:pic>
          <p:nvPicPr>
            <p:cNvPr id="104" name="그림 103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0152" y="5373216"/>
              <a:ext cx="1344460" cy="1297404"/>
            </a:xfrm>
            <a:prstGeom prst="rect">
              <a:avLst/>
            </a:prstGeom>
          </p:spPr>
        </p:pic>
      </p:grpSp>
      <p:grpSp>
        <p:nvGrpSpPr>
          <p:cNvPr id="112" name="그룹 110"/>
          <p:cNvGrpSpPr/>
          <p:nvPr/>
        </p:nvGrpSpPr>
        <p:grpSpPr>
          <a:xfrm>
            <a:off x="827584" y="2276872"/>
            <a:ext cx="7753172" cy="3385636"/>
            <a:chOff x="1115616" y="3284984"/>
            <a:chExt cx="7753172" cy="3385636"/>
          </a:xfrm>
        </p:grpSpPr>
        <p:pic>
          <p:nvPicPr>
            <p:cNvPr id="113" name="그림 11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9792" y="3284984"/>
              <a:ext cx="1344460" cy="1297404"/>
            </a:xfrm>
            <a:prstGeom prst="rect">
              <a:avLst/>
            </a:prstGeom>
          </p:spPr>
        </p:pic>
        <p:pic>
          <p:nvPicPr>
            <p:cNvPr id="114" name="그림 113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5936" y="4581128"/>
              <a:ext cx="1344460" cy="1297404"/>
            </a:xfrm>
            <a:prstGeom prst="rect">
              <a:avLst/>
            </a:prstGeom>
          </p:spPr>
        </p:pic>
        <p:pic>
          <p:nvPicPr>
            <p:cNvPr id="115" name="그림 114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0232" y="3861048"/>
              <a:ext cx="1344460" cy="1297404"/>
            </a:xfrm>
            <a:prstGeom prst="rect">
              <a:avLst/>
            </a:prstGeom>
          </p:spPr>
        </p:pic>
        <p:pic>
          <p:nvPicPr>
            <p:cNvPr id="116" name="그림 115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328" y="5373216"/>
              <a:ext cx="1344460" cy="1297404"/>
            </a:xfrm>
            <a:prstGeom prst="rect">
              <a:avLst/>
            </a:prstGeom>
          </p:spPr>
        </p:pic>
        <p:pic>
          <p:nvPicPr>
            <p:cNvPr id="117" name="그림 116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5616" y="3284984"/>
              <a:ext cx="1344460" cy="1297404"/>
            </a:xfrm>
            <a:prstGeom prst="rect">
              <a:avLst/>
            </a:prstGeom>
          </p:spPr>
        </p:pic>
        <p:pic>
          <p:nvPicPr>
            <p:cNvPr id="118" name="그림 117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1760" y="4581128"/>
              <a:ext cx="1344460" cy="1297404"/>
            </a:xfrm>
            <a:prstGeom prst="rect">
              <a:avLst/>
            </a:prstGeom>
          </p:spPr>
        </p:pic>
        <p:pic>
          <p:nvPicPr>
            <p:cNvPr id="119" name="그림 118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76056" y="3861048"/>
              <a:ext cx="1344460" cy="1297404"/>
            </a:xfrm>
            <a:prstGeom prst="rect">
              <a:avLst/>
            </a:prstGeom>
          </p:spPr>
        </p:pic>
        <p:pic>
          <p:nvPicPr>
            <p:cNvPr id="120" name="그림 119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0152" y="5373216"/>
              <a:ext cx="1344460" cy="1297404"/>
            </a:xfrm>
            <a:prstGeom prst="rect">
              <a:avLst/>
            </a:prstGeom>
          </p:spPr>
        </p:pic>
      </p:grpSp>
      <p:grpSp>
        <p:nvGrpSpPr>
          <p:cNvPr id="121" name="그룹 120"/>
          <p:cNvGrpSpPr/>
          <p:nvPr/>
        </p:nvGrpSpPr>
        <p:grpSpPr>
          <a:xfrm>
            <a:off x="-324544" y="2348880"/>
            <a:ext cx="9697388" cy="4897804"/>
            <a:chOff x="-324544" y="2348880"/>
            <a:chExt cx="9697388" cy="4897804"/>
          </a:xfrm>
        </p:grpSpPr>
        <p:pic>
          <p:nvPicPr>
            <p:cNvPr id="122" name="그림 121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6016" y="4221088"/>
              <a:ext cx="1344460" cy="1297404"/>
            </a:xfrm>
            <a:prstGeom prst="rect">
              <a:avLst/>
            </a:prstGeom>
          </p:spPr>
        </p:pic>
        <p:grpSp>
          <p:nvGrpSpPr>
            <p:cNvPr id="123" name="그룹 10"/>
            <p:cNvGrpSpPr/>
            <p:nvPr/>
          </p:nvGrpSpPr>
          <p:grpSpPr>
            <a:xfrm>
              <a:off x="2267744" y="2348880"/>
              <a:ext cx="6024980" cy="3889692"/>
              <a:chOff x="683568" y="2780928"/>
              <a:chExt cx="6024980" cy="3889692"/>
            </a:xfrm>
          </p:grpSpPr>
          <p:pic>
            <p:nvPicPr>
              <p:cNvPr id="156" name="그림 155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63888" y="3212976"/>
                <a:ext cx="1344460" cy="1297404"/>
              </a:xfrm>
              <a:prstGeom prst="rect">
                <a:avLst/>
              </a:prstGeom>
            </p:spPr>
          </p:pic>
          <p:pic>
            <p:nvPicPr>
              <p:cNvPr id="157" name="그림 156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364088" y="2780928"/>
                <a:ext cx="1344460" cy="1297404"/>
              </a:xfrm>
              <a:prstGeom prst="rect">
                <a:avLst/>
              </a:prstGeom>
            </p:spPr>
          </p:pic>
          <p:pic>
            <p:nvPicPr>
              <p:cNvPr id="158" name="그림 157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3568" y="5373216"/>
                <a:ext cx="1344460" cy="1297404"/>
              </a:xfrm>
              <a:prstGeom prst="rect">
                <a:avLst/>
              </a:prstGeom>
            </p:spPr>
          </p:pic>
        </p:grpSp>
        <p:pic>
          <p:nvPicPr>
            <p:cNvPr id="124" name="그림 123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5004" y="2780928"/>
              <a:ext cx="1344460" cy="1297404"/>
            </a:xfrm>
            <a:prstGeom prst="rect">
              <a:avLst/>
            </a:prstGeom>
          </p:spPr>
        </p:pic>
        <p:pic>
          <p:nvPicPr>
            <p:cNvPr id="125" name="그림 124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5856" y="4509120"/>
              <a:ext cx="1344460" cy="1297404"/>
            </a:xfrm>
            <a:prstGeom prst="rect">
              <a:avLst/>
            </a:prstGeom>
          </p:spPr>
        </p:pic>
        <p:pic>
          <p:nvPicPr>
            <p:cNvPr id="126" name="그림 125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5444" y="3356992"/>
              <a:ext cx="1344460" cy="1297404"/>
            </a:xfrm>
            <a:prstGeom prst="rect">
              <a:avLst/>
            </a:prstGeom>
          </p:spPr>
        </p:pic>
        <p:pic>
          <p:nvPicPr>
            <p:cNvPr id="127" name="그림 126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9540" y="4869160"/>
              <a:ext cx="1344460" cy="1297404"/>
            </a:xfrm>
            <a:prstGeom prst="rect">
              <a:avLst/>
            </a:prstGeom>
          </p:spPr>
        </p:pic>
        <p:pic>
          <p:nvPicPr>
            <p:cNvPr id="128" name="그림 127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0828" y="2780928"/>
              <a:ext cx="1344460" cy="1297404"/>
            </a:xfrm>
            <a:prstGeom prst="rect">
              <a:avLst/>
            </a:prstGeom>
          </p:spPr>
        </p:pic>
        <p:pic>
          <p:nvPicPr>
            <p:cNvPr id="129" name="그림 128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672" y="4077072"/>
              <a:ext cx="1344460" cy="1297404"/>
            </a:xfrm>
            <a:prstGeom prst="rect">
              <a:avLst/>
            </a:prstGeom>
          </p:spPr>
        </p:pic>
        <p:pic>
          <p:nvPicPr>
            <p:cNvPr id="130" name="그림 129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51268" y="3356992"/>
              <a:ext cx="1344460" cy="1297404"/>
            </a:xfrm>
            <a:prstGeom prst="rect">
              <a:avLst/>
            </a:prstGeom>
          </p:spPr>
        </p:pic>
        <p:pic>
          <p:nvPicPr>
            <p:cNvPr id="131" name="그림 130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15364" y="4869160"/>
              <a:ext cx="1344460" cy="1297404"/>
            </a:xfrm>
            <a:prstGeom prst="rect">
              <a:avLst/>
            </a:prstGeom>
          </p:spPr>
        </p:pic>
        <p:pic>
          <p:nvPicPr>
            <p:cNvPr id="132" name="그림 131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9540" y="5229200"/>
              <a:ext cx="1344460" cy="1297404"/>
            </a:xfrm>
            <a:prstGeom prst="rect">
              <a:avLst/>
            </a:prstGeom>
          </p:spPr>
        </p:pic>
        <p:pic>
          <p:nvPicPr>
            <p:cNvPr id="133" name="그림 13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28384" y="5661248"/>
              <a:ext cx="1344460" cy="1297404"/>
            </a:xfrm>
            <a:prstGeom prst="rect">
              <a:avLst/>
            </a:prstGeom>
          </p:spPr>
        </p:pic>
        <p:pic>
          <p:nvPicPr>
            <p:cNvPr id="134" name="그림 133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512" y="5560596"/>
              <a:ext cx="1344460" cy="1297404"/>
            </a:xfrm>
            <a:prstGeom prst="rect">
              <a:avLst/>
            </a:prstGeom>
          </p:spPr>
        </p:pic>
        <p:grpSp>
          <p:nvGrpSpPr>
            <p:cNvPr id="135" name="그룹 10"/>
            <p:cNvGrpSpPr/>
            <p:nvPr/>
          </p:nvGrpSpPr>
          <p:grpSpPr>
            <a:xfrm>
              <a:off x="1259632" y="3068960"/>
              <a:ext cx="6024980" cy="3889692"/>
              <a:chOff x="683568" y="2780928"/>
              <a:chExt cx="6024980" cy="3889692"/>
            </a:xfrm>
          </p:grpSpPr>
          <p:pic>
            <p:nvPicPr>
              <p:cNvPr id="153" name="그림 22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63888" y="3212976"/>
                <a:ext cx="1344460" cy="1297404"/>
              </a:xfrm>
              <a:prstGeom prst="rect">
                <a:avLst/>
              </a:prstGeom>
            </p:spPr>
          </p:pic>
          <p:pic>
            <p:nvPicPr>
              <p:cNvPr id="154" name="그림 153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364088" y="2780928"/>
                <a:ext cx="1344460" cy="1297404"/>
              </a:xfrm>
              <a:prstGeom prst="rect">
                <a:avLst/>
              </a:prstGeom>
            </p:spPr>
          </p:pic>
          <p:pic>
            <p:nvPicPr>
              <p:cNvPr id="155" name="그림 154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3568" y="5373216"/>
                <a:ext cx="1344460" cy="1297404"/>
              </a:xfrm>
              <a:prstGeom prst="rect">
                <a:avLst/>
              </a:prstGeom>
            </p:spPr>
          </p:pic>
        </p:grpSp>
        <p:pic>
          <p:nvPicPr>
            <p:cNvPr id="136" name="그림 135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27984" y="5560596"/>
              <a:ext cx="1344460" cy="1297404"/>
            </a:xfrm>
            <a:prstGeom prst="rect">
              <a:avLst/>
            </a:prstGeom>
          </p:spPr>
        </p:pic>
        <p:pic>
          <p:nvPicPr>
            <p:cNvPr id="137" name="그림 136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2160" y="5560596"/>
              <a:ext cx="1344460" cy="1297404"/>
            </a:xfrm>
            <a:prstGeom prst="rect">
              <a:avLst/>
            </a:prstGeom>
          </p:spPr>
        </p:pic>
        <p:pic>
          <p:nvPicPr>
            <p:cNvPr id="138" name="그림 137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8064" y="5013176"/>
              <a:ext cx="1344460" cy="1297404"/>
            </a:xfrm>
            <a:prstGeom prst="rect">
              <a:avLst/>
            </a:prstGeom>
          </p:spPr>
        </p:pic>
        <p:pic>
          <p:nvPicPr>
            <p:cNvPr id="139" name="그림 138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3848" y="5733256"/>
              <a:ext cx="1344460" cy="1297404"/>
            </a:xfrm>
            <a:prstGeom prst="rect">
              <a:avLst/>
            </a:prstGeom>
          </p:spPr>
        </p:pic>
        <p:pic>
          <p:nvPicPr>
            <p:cNvPr id="140" name="그림 139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04" y="4437112"/>
              <a:ext cx="1344460" cy="1297404"/>
            </a:xfrm>
            <a:prstGeom prst="rect">
              <a:avLst/>
            </a:prstGeom>
          </p:spPr>
        </p:pic>
        <p:pic>
          <p:nvPicPr>
            <p:cNvPr id="141" name="그림 140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140968"/>
              <a:ext cx="1344460" cy="1297404"/>
            </a:xfrm>
            <a:prstGeom prst="rect">
              <a:avLst/>
            </a:prstGeom>
          </p:spPr>
        </p:pic>
        <p:grpSp>
          <p:nvGrpSpPr>
            <p:cNvPr id="142" name="그룹 10"/>
            <p:cNvGrpSpPr/>
            <p:nvPr/>
          </p:nvGrpSpPr>
          <p:grpSpPr>
            <a:xfrm>
              <a:off x="3275856" y="2968308"/>
              <a:ext cx="6024980" cy="3889692"/>
              <a:chOff x="683568" y="2780928"/>
              <a:chExt cx="6024980" cy="3889692"/>
            </a:xfrm>
          </p:grpSpPr>
          <p:pic>
            <p:nvPicPr>
              <p:cNvPr id="150" name="그림 149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63888" y="3212976"/>
                <a:ext cx="1344460" cy="1297404"/>
              </a:xfrm>
              <a:prstGeom prst="rect">
                <a:avLst/>
              </a:prstGeom>
            </p:spPr>
          </p:pic>
          <p:pic>
            <p:nvPicPr>
              <p:cNvPr id="151" name="그림 150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364088" y="2780928"/>
                <a:ext cx="1344460" cy="1297404"/>
              </a:xfrm>
              <a:prstGeom prst="rect">
                <a:avLst/>
              </a:prstGeom>
            </p:spPr>
          </p:pic>
          <p:pic>
            <p:nvPicPr>
              <p:cNvPr id="152" name="그림 151" descr="나무나무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83568" y="5373216"/>
                <a:ext cx="1344460" cy="1297404"/>
              </a:xfrm>
              <a:prstGeom prst="rect">
                <a:avLst/>
              </a:prstGeom>
            </p:spPr>
          </p:pic>
        </p:grpSp>
        <p:pic>
          <p:nvPicPr>
            <p:cNvPr id="143" name="그림 14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04248" y="4365104"/>
              <a:ext cx="1344460" cy="1297404"/>
            </a:xfrm>
            <a:prstGeom prst="rect">
              <a:avLst/>
            </a:prstGeom>
          </p:spPr>
        </p:pic>
        <p:pic>
          <p:nvPicPr>
            <p:cNvPr id="144" name="그림 143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3728" y="5877272"/>
              <a:ext cx="1344460" cy="1297404"/>
            </a:xfrm>
            <a:prstGeom prst="rect">
              <a:avLst/>
            </a:prstGeom>
          </p:spPr>
        </p:pic>
        <p:pic>
          <p:nvPicPr>
            <p:cNvPr id="145" name="그림 144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7944" y="5949280"/>
              <a:ext cx="1344460" cy="1297404"/>
            </a:xfrm>
            <a:prstGeom prst="rect">
              <a:avLst/>
            </a:prstGeom>
          </p:spPr>
        </p:pic>
        <p:pic>
          <p:nvPicPr>
            <p:cNvPr id="146" name="그림 145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2080" y="5949280"/>
              <a:ext cx="1344460" cy="1297404"/>
            </a:xfrm>
            <a:prstGeom prst="rect">
              <a:avLst/>
            </a:prstGeom>
          </p:spPr>
        </p:pic>
        <p:pic>
          <p:nvPicPr>
            <p:cNvPr id="147" name="그림 146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0272" y="5877272"/>
              <a:ext cx="1344460" cy="1297404"/>
            </a:xfrm>
            <a:prstGeom prst="rect">
              <a:avLst/>
            </a:prstGeom>
          </p:spPr>
        </p:pic>
        <p:pic>
          <p:nvPicPr>
            <p:cNvPr id="148" name="그림 147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1800" y="3717032"/>
              <a:ext cx="1344460" cy="1297404"/>
            </a:xfrm>
            <a:prstGeom prst="rect">
              <a:avLst/>
            </a:prstGeom>
          </p:spPr>
        </p:pic>
        <p:pic>
          <p:nvPicPr>
            <p:cNvPr id="149" name="그림 148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24544" y="2492896"/>
              <a:ext cx="1344460" cy="1297404"/>
            </a:xfrm>
            <a:prstGeom prst="rect">
              <a:avLst/>
            </a:prstGeom>
          </p:spPr>
        </p:pic>
      </p:grpSp>
      <p:grpSp>
        <p:nvGrpSpPr>
          <p:cNvPr id="159" name="그룹 158"/>
          <p:cNvGrpSpPr/>
          <p:nvPr/>
        </p:nvGrpSpPr>
        <p:grpSpPr>
          <a:xfrm>
            <a:off x="-456206" y="2276872"/>
            <a:ext cx="10140774" cy="5229830"/>
            <a:chOff x="-324544" y="2276872"/>
            <a:chExt cx="10140774" cy="5229830"/>
          </a:xfrm>
        </p:grpSpPr>
        <p:pic>
          <p:nvPicPr>
            <p:cNvPr id="160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717032"/>
              <a:ext cx="1344460" cy="1297404"/>
            </a:xfrm>
            <a:prstGeom prst="rect">
              <a:avLst/>
            </a:prstGeom>
          </p:spPr>
        </p:pic>
        <p:pic>
          <p:nvPicPr>
            <p:cNvPr id="161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84" y="4221088"/>
              <a:ext cx="1344460" cy="1297404"/>
            </a:xfrm>
            <a:prstGeom prst="rect">
              <a:avLst/>
            </a:prstGeom>
          </p:spPr>
        </p:pic>
        <p:pic>
          <p:nvPicPr>
            <p:cNvPr id="162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7624" y="4869160"/>
              <a:ext cx="1344460" cy="1297404"/>
            </a:xfrm>
            <a:prstGeom prst="rect">
              <a:avLst/>
            </a:prstGeom>
          </p:spPr>
        </p:pic>
        <p:pic>
          <p:nvPicPr>
            <p:cNvPr id="163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252536" y="5085184"/>
              <a:ext cx="1344460" cy="1297404"/>
            </a:xfrm>
            <a:prstGeom prst="rect">
              <a:avLst/>
            </a:prstGeom>
          </p:spPr>
        </p:pic>
        <p:pic>
          <p:nvPicPr>
            <p:cNvPr id="164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24544" y="6021288"/>
              <a:ext cx="1344460" cy="1297404"/>
            </a:xfrm>
            <a:prstGeom prst="rect">
              <a:avLst/>
            </a:prstGeom>
          </p:spPr>
        </p:pic>
        <p:pic>
          <p:nvPicPr>
            <p:cNvPr id="165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576" y="6093296"/>
              <a:ext cx="1344460" cy="1297404"/>
            </a:xfrm>
            <a:prstGeom prst="rect">
              <a:avLst/>
            </a:prstGeom>
          </p:spPr>
        </p:pic>
        <p:pic>
          <p:nvPicPr>
            <p:cNvPr id="166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55776" y="5560596"/>
              <a:ext cx="1344460" cy="1297404"/>
            </a:xfrm>
            <a:prstGeom prst="rect">
              <a:avLst/>
            </a:prstGeom>
          </p:spPr>
        </p:pic>
        <p:pic>
          <p:nvPicPr>
            <p:cNvPr id="167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1920" y="5013176"/>
              <a:ext cx="1344460" cy="1297404"/>
            </a:xfrm>
            <a:prstGeom prst="rect">
              <a:avLst/>
            </a:prstGeom>
          </p:spPr>
        </p:pic>
        <p:pic>
          <p:nvPicPr>
            <p:cNvPr id="168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51920" y="4005064"/>
              <a:ext cx="1344460" cy="1297404"/>
            </a:xfrm>
            <a:prstGeom prst="rect">
              <a:avLst/>
            </a:prstGeom>
          </p:spPr>
        </p:pic>
        <p:pic>
          <p:nvPicPr>
            <p:cNvPr id="169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5736" y="2780928"/>
              <a:ext cx="1344460" cy="1297404"/>
            </a:xfrm>
            <a:prstGeom prst="rect">
              <a:avLst/>
            </a:prstGeom>
          </p:spPr>
        </p:pic>
        <p:pic>
          <p:nvPicPr>
            <p:cNvPr id="170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5896" y="2564904"/>
              <a:ext cx="1344460" cy="1297404"/>
            </a:xfrm>
            <a:prstGeom prst="rect">
              <a:avLst/>
            </a:prstGeom>
          </p:spPr>
        </p:pic>
        <p:pic>
          <p:nvPicPr>
            <p:cNvPr id="171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3968" y="2492896"/>
              <a:ext cx="1344460" cy="1297404"/>
            </a:xfrm>
            <a:prstGeom prst="rect">
              <a:avLst/>
            </a:prstGeom>
          </p:spPr>
        </p:pic>
        <p:pic>
          <p:nvPicPr>
            <p:cNvPr id="172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8144" y="2276872"/>
              <a:ext cx="1344460" cy="1297404"/>
            </a:xfrm>
            <a:prstGeom prst="rect">
              <a:avLst/>
            </a:prstGeom>
          </p:spPr>
        </p:pic>
        <p:pic>
          <p:nvPicPr>
            <p:cNvPr id="173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99540" y="4005064"/>
              <a:ext cx="1344460" cy="1297404"/>
            </a:xfrm>
            <a:prstGeom prst="rect">
              <a:avLst/>
            </a:prstGeom>
          </p:spPr>
        </p:pic>
        <p:pic>
          <p:nvPicPr>
            <p:cNvPr id="174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6376" y="3573016"/>
              <a:ext cx="1344460" cy="1297404"/>
            </a:xfrm>
            <a:prstGeom prst="rect">
              <a:avLst/>
            </a:prstGeom>
          </p:spPr>
        </p:pic>
        <p:pic>
          <p:nvPicPr>
            <p:cNvPr id="175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72400" y="2348880"/>
              <a:ext cx="1344460" cy="1297404"/>
            </a:xfrm>
            <a:prstGeom prst="rect">
              <a:avLst/>
            </a:prstGeom>
          </p:spPr>
        </p:pic>
        <p:pic>
          <p:nvPicPr>
            <p:cNvPr id="176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24328" y="2420888"/>
              <a:ext cx="1344460" cy="1297404"/>
            </a:xfrm>
            <a:prstGeom prst="rect">
              <a:avLst/>
            </a:prstGeom>
          </p:spPr>
        </p:pic>
        <p:pic>
          <p:nvPicPr>
            <p:cNvPr id="177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4288" y="2996952"/>
              <a:ext cx="1344460" cy="1297404"/>
            </a:xfrm>
            <a:prstGeom prst="rect">
              <a:avLst/>
            </a:prstGeom>
          </p:spPr>
        </p:pic>
        <p:pic>
          <p:nvPicPr>
            <p:cNvPr id="178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0232" y="5560596"/>
              <a:ext cx="1344460" cy="1297404"/>
            </a:xfrm>
            <a:prstGeom prst="rect">
              <a:avLst/>
            </a:prstGeom>
          </p:spPr>
        </p:pic>
        <p:pic>
          <p:nvPicPr>
            <p:cNvPr id="179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2280" y="4941168"/>
              <a:ext cx="1344460" cy="1297404"/>
            </a:xfrm>
            <a:prstGeom prst="rect">
              <a:avLst/>
            </a:prstGeom>
          </p:spPr>
        </p:pic>
        <p:pic>
          <p:nvPicPr>
            <p:cNvPr id="180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28384" y="6209298"/>
              <a:ext cx="1344460" cy="1297404"/>
            </a:xfrm>
            <a:prstGeom prst="rect">
              <a:avLst/>
            </a:prstGeom>
          </p:spPr>
        </p:pic>
        <p:pic>
          <p:nvPicPr>
            <p:cNvPr id="181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1770" y="4581128"/>
              <a:ext cx="1344460" cy="1297404"/>
            </a:xfrm>
            <a:prstGeom prst="rect">
              <a:avLst/>
            </a:prstGeom>
          </p:spPr>
        </p:pic>
        <p:pic>
          <p:nvPicPr>
            <p:cNvPr id="182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2200" y="6093296"/>
              <a:ext cx="1344460" cy="1297404"/>
            </a:xfrm>
            <a:prstGeom prst="rect">
              <a:avLst/>
            </a:prstGeom>
          </p:spPr>
        </p:pic>
        <p:pic>
          <p:nvPicPr>
            <p:cNvPr id="183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1680" y="4509120"/>
              <a:ext cx="1344460" cy="1297404"/>
            </a:xfrm>
            <a:prstGeom prst="rect">
              <a:avLst/>
            </a:prstGeom>
          </p:spPr>
        </p:pic>
        <p:pic>
          <p:nvPicPr>
            <p:cNvPr id="184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1680" y="5301208"/>
              <a:ext cx="1344460" cy="1297404"/>
            </a:xfrm>
            <a:prstGeom prst="rect">
              <a:avLst/>
            </a:prstGeom>
          </p:spPr>
        </p:pic>
      </p:grpSp>
      <p:grpSp>
        <p:nvGrpSpPr>
          <p:cNvPr id="185" name="그룹 184"/>
          <p:cNvGrpSpPr/>
          <p:nvPr/>
        </p:nvGrpSpPr>
        <p:grpSpPr>
          <a:xfrm>
            <a:off x="-468560" y="2060848"/>
            <a:ext cx="10284790" cy="5445854"/>
            <a:chOff x="-468560" y="2060848"/>
            <a:chExt cx="10284790" cy="5445854"/>
          </a:xfrm>
        </p:grpSpPr>
        <p:pic>
          <p:nvPicPr>
            <p:cNvPr id="186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5816" y="4869160"/>
              <a:ext cx="1344460" cy="1297404"/>
            </a:xfrm>
            <a:prstGeom prst="rect">
              <a:avLst/>
            </a:prstGeom>
          </p:spPr>
        </p:pic>
        <p:pic>
          <p:nvPicPr>
            <p:cNvPr id="187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3648" y="6021288"/>
              <a:ext cx="1344460" cy="1297404"/>
            </a:xfrm>
            <a:prstGeom prst="rect">
              <a:avLst/>
            </a:prstGeom>
          </p:spPr>
        </p:pic>
        <p:pic>
          <p:nvPicPr>
            <p:cNvPr id="188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0" y="4941168"/>
              <a:ext cx="1344460" cy="1297404"/>
            </a:xfrm>
            <a:prstGeom prst="rect">
              <a:avLst/>
            </a:prstGeom>
          </p:spPr>
        </p:pic>
        <p:pic>
          <p:nvPicPr>
            <p:cNvPr id="189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68560" y="3068960"/>
              <a:ext cx="1344460" cy="1297404"/>
            </a:xfrm>
            <a:prstGeom prst="rect">
              <a:avLst/>
            </a:prstGeom>
          </p:spPr>
        </p:pic>
        <p:pic>
          <p:nvPicPr>
            <p:cNvPr id="190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396552" y="4149080"/>
              <a:ext cx="1344460" cy="1297404"/>
            </a:xfrm>
            <a:prstGeom prst="rect">
              <a:avLst/>
            </a:prstGeom>
          </p:spPr>
        </p:pic>
        <p:pic>
          <p:nvPicPr>
            <p:cNvPr id="191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576" y="3789040"/>
              <a:ext cx="1344460" cy="1297404"/>
            </a:xfrm>
            <a:prstGeom prst="rect">
              <a:avLst/>
            </a:prstGeom>
          </p:spPr>
        </p:pic>
        <p:pic>
          <p:nvPicPr>
            <p:cNvPr id="192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7584" y="2708920"/>
              <a:ext cx="1344460" cy="1297404"/>
            </a:xfrm>
            <a:prstGeom prst="rect">
              <a:avLst/>
            </a:prstGeom>
          </p:spPr>
        </p:pic>
        <p:pic>
          <p:nvPicPr>
            <p:cNvPr id="193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2040" y="2420888"/>
              <a:ext cx="1344460" cy="1297404"/>
            </a:xfrm>
            <a:prstGeom prst="rect">
              <a:avLst/>
            </a:prstGeom>
          </p:spPr>
        </p:pic>
        <p:pic>
          <p:nvPicPr>
            <p:cNvPr id="194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2160" y="4077072"/>
              <a:ext cx="1344460" cy="1297404"/>
            </a:xfrm>
            <a:prstGeom prst="rect">
              <a:avLst/>
            </a:prstGeom>
          </p:spPr>
        </p:pic>
        <p:pic>
          <p:nvPicPr>
            <p:cNvPr id="195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6016" y="3284984"/>
              <a:ext cx="1344460" cy="1297404"/>
            </a:xfrm>
            <a:prstGeom prst="rect">
              <a:avLst/>
            </a:prstGeom>
          </p:spPr>
        </p:pic>
        <p:pic>
          <p:nvPicPr>
            <p:cNvPr id="196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3848" y="6209298"/>
              <a:ext cx="1344460" cy="1297404"/>
            </a:xfrm>
            <a:prstGeom prst="rect">
              <a:avLst/>
            </a:prstGeom>
          </p:spPr>
        </p:pic>
        <p:pic>
          <p:nvPicPr>
            <p:cNvPr id="197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44408" y="3789040"/>
              <a:ext cx="1344460" cy="1297404"/>
            </a:xfrm>
            <a:prstGeom prst="rect">
              <a:avLst/>
            </a:prstGeom>
          </p:spPr>
        </p:pic>
        <p:pic>
          <p:nvPicPr>
            <p:cNvPr id="198" name="그림 22" descr="나무나무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1770" y="2060848"/>
              <a:ext cx="1344460" cy="1297404"/>
            </a:xfrm>
            <a:prstGeom prst="rect">
              <a:avLst/>
            </a:prstGeom>
          </p:spPr>
        </p:pic>
      </p:grpSp>
      <p:sp>
        <p:nvSpPr>
          <p:cNvPr id="199" name="제목 1"/>
          <p:cNvSpPr txBox="1">
            <a:spLocks/>
          </p:cNvSpPr>
          <p:nvPr/>
        </p:nvSpPr>
        <p:spPr>
          <a:xfrm>
            <a:off x="1187624" y="4365104"/>
            <a:ext cx="6840760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120000"/>
              </a:lnSpc>
              <a:spcBef>
                <a:spcPct val="0"/>
              </a:spcBef>
              <a:buBlip>
                <a:blip r:embed="rId4"/>
              </a:buBlip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이산화탄소를 흡수하도록 나무를 심는다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  <a:buBlip>
                <a:blip r:embed="rId4"/>
              </a:buBlip>
            </a:pPr>
            <a:endParaRPr lang="en-US" altLang="ko-KR" sz="20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 algn="ctr">
              <a:lnSpc>
                <a:spcPct val="120000"/>
              </a:lnSpc>
              <a:spcBef>
                <a:spcPct val="0"/>
              </a:spcBef>
              <a:buBlip>
                <a:blip r:embed="rId4"/>
              </a:buBlip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집에서 월 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만원의 전기료를 내고 있다면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우리가 만들어낸 이산화탄소를 흡수시키기 위해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</a:pPr>
            <a:r>
              <a:rPr lang="ko-KR" altLang="en-US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약  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713</a:t>
            </a:r>
            <a:r>
              <a:rPr lang="ko-KR" altLang="en-US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그루의 어린 소나무를 심어야 한다</a:t>
            </a:r>
            <a:r>
              <a:rPr lang="en-US" altLang="ko-KR" sz="20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lvl="0" algn="ctr">
              <a:lnSpc>
                <a:spcPct val="120000"/>
              </a:lnSpc>
              <a:spcBef>
                <a:spcPct val="0"/>
              </a:spcBef>
              <a:buBlip>
                <a:blip r:embed="rId4"/>
              </a:buBlip>
            </a:pPr>
            <a:endParaRPr lang="en-US" altLang="ko-KR" sz="20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2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332656"/>
            <a:ext cx="756084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우리가 할 수 있는 일 </a:t>
            </a:r>
            <a:r>
              <a:rPr lang="en-US" altLang="ko-KR" sz="40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생활 속 에너지 절약을 실천한다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pic>
        <p:nvPicPr>
          <p:cNvPr id="7" name="그림 6" descr="콘센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5605" y="2636912"/>
            <a:ext cx="2118822" cy="2913379"/>
          </a:xfrm>
          <a:prstGeom prst="rect">
            <a:avLst/>
          </a:prstGeom>
        </p:spPr>
      </p:pic>
      <p:pic>
        <p:nvPicPr>
          <p:cNvPr id="8" name="그림 7" descr="콘센트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7852" y="4107238"/>
            <a:ext cx="5137298" cy="2573070"/>
          </a:xfrm>
          <a:prstGeom prst="rect">
            <a:avLst/>
          </a:prstGeom>
        </p:spPr>
      </p:pic>
      <p:pic>
        <p:nvPicPr>
          <p:cNvPr id="9" name="그림 8" descr="콘센트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006702" y="3151526"/>
            <a:ext cx="5137298" cy="257307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332656"/>
            <a:ext cx="756084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28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내가 할 수 있는 일부터 하나씩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쓰지 않는 스위치 및 전등은 꺼요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3563888" y="2708920"/>
            <a:ext cx="5544616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빈방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화장실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복도의 전등은 꺼요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자연채광을 이용하고 고효율 조명기기를 사용해요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latin typeface="+mj-lt"/>
                <a:ea typeface="+mj-ea"/>
                <a:cs typeface="+mj-cs"/>
              </a:rPr>
              <a:t>    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전자식 안정기기가 내장된 고효율 조명기기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 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일반 조명등에 비해  소비전력은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1/5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수준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 </a:t>
            </a:r>
          </a:p>
          <a:p>
            <a:pPr lvl="0">
              <a:spcBef>
                <a:spcPct val="0"/>
              </a:spcBef>
            </a:pP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수명은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8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배 정도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,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백열등의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10%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만 고효율 조명으로 바꿔도 연간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730</a:t>
            </a:r>
            <a:r>
              <a:rPr lang="ko-KR" altLang="en-US" sz="1200" b="1" spc="-15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억원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절약 효과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spcBef>
                <a:spcPct val="0"/>
              </a:spcBef>
            </a:pPr>
            <a:endParaRPr lang="en-US" altLang="ko-KR" sz="12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컴퓨터나 프린터 등은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10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분 이상 사용하지 않을 때 전원을 꺼요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사용하지 않는 전기 콘센트는 뽑아두어요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 (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대기전력 절약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) </a:t>
            </a:r>
          </a:p>
          <a:p>
            <a:pPr lvl="0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전력 피크 시간대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(10~12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시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,17~19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시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)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에는 전기사용을 줄여요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</a:pPr>
            <a:r>
              <a:rPr lang="ko-KR" altLang="en-US" sz="1200" spc="-150" dirty="0" smtClean="0">
                <a:latin typeface="+mj-lt"/>
                <a:ea typeface="+mj-ea"/>
                <a:cs typeface="+mj-cs"/>
              </a:rPr>
              <a:t>    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절약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TIP: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인체감지센서를 활용한 점등 시스템을 설치해요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lvl="0">
              <a:spcBef>
                <a:spcPct val="0"/>
              </a:spcBef>
            </a:pP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현관 화장실에 조도와 점등시간 설정이 가능한 조명등을 설치하면 </a:t>
            </a:r>
            <a:endParaRPr lang="en-US" altLang="ko-KR" sz="12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절전효과를 누릴 수 있어요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pic>
        <p:nvPicPr>
          <p:cNvPr id="12" name="그림 11" descr="삽화_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636912"/>
            <a:ext cx="3312368" cy="331236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332656"/>
            <a:ext cx="756084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28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내가 할 수 있는 일부터 하나씩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냉장고를 올바르게 사용해요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355976" y="2780928"/>
            <a:ext cx="4752528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냉장고 문은 불필요하게 여닫지 않아요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 </a:t>
            </a:r>
          </a:p>
          <a:p>
            <a:pPr lvl="0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뜨거운 음식물을 바로 냉장고에 넣지 않아요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냉장실은 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60%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만 채우도록 해요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 </a:t>
            </a: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latin typeface="+mj-lt"/>
                <a:ea typeface="+mj-ea"/>
                <a:cs typeface="+mj-cs"/>
              </a:rPr>
              <a:t>     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냉장실 음식물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10% </a:t>
            </a:r>
            <a:r>
              <a:rPr lang="ko-KR" altLang="en-US" sz="1200" b="1" spc="-15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증가시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전기소비량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3.6%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증가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/ </a:t>
            </a:r>
          </a:p>
          <a:p>
            <a:pPr lvl="0">
              <a:spcBef>
                <a:spcPct val="0"/>
              </a:spcBef>
            </a:pP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반대로 냉동실은 가득 찰수록 냉기가 잘 전달되고 보존되어 </a:t>
            </a:r>
            <a:endParaRPr lang="en-US" altLang="ko-KR" sz="12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전기료가 절약 돼요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spcBef>
                <a:spcPct val="0"/>
              </a:spcBef>
            </a:pPr>
            <a:endParaRPr lang="en-US" altLang="ko-KR" sz="12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냉장고는 벽과 거리를 두고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뒷면 </a:t>
            </a:r>
            <a:r>
              <a:rPr lang="ko-KR" altLang="en-US" sz="1600" spc="-150" dirty="0" err="1" smtClean="0">
                <a:latin typeface="+mj-lt"/>
                <a:ea typeface="+mj-ea"/>
                <a:cs typeface="+mj-cs"/>
              </a:rPr>
              <a:t>방열판을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</a:t>
            </a: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   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주기적으로 청소해요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  <a:endParaRPr lang="ko-KR" altLang="en-US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뒷면의 주위 온도에 따라 냉장고 효율이 </a:t>
            </a:r>
            <a:r>
              <a:rPr lang="en-US" altLang="ko-KR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10%</a:t>
            </a:r>
            <a:r>
              <a:rPr lang="ko-KR" altLang="en-US" sz="1200" b="1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이상 차이가 날수 있어요</a:t>
            </a:r>
            <a:endParaRPr lang="en-US" altLang="ko-KR" sz="12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endParaRPr lang="en-US" altLang="ko-KR" sz="12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    절약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TIP : 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식품은 잘게 나누어 저장해요 </a:t>
            </a: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    (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음식이 빨리 냉각되므로 전기요금을 절약할 수 있어요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spcBef>
                <a:spcPct val="0"/>
              </a:spcBef>
            </a:pPr>
            <a:endParaRPr lang="en-US" altLang="ko-KR" sz="12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삽화_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6512" y="2060848"/>
            <a:ext cx="4536504" cy="464235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332656"/>
            <a:ext cx="756084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28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내가 할 수 있는 일부터 하나씩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냉방과 난방을 적절하게 해요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644008" y="2636912"/>
            <a:ext cx="4392488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에어컨을 약하게 틀고 선풍기를 함께 사용해요</a:t>
            </a: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   </a:t>
            </a:r>
            <a:r>
              <a:rPr lang="en-US" altLang="ko-KR" sz="1600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에어컨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1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대가 선풍기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30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대 전력소모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적정 실내온도를 지켜요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latin typeface="+mj-lt"/>
                <a:ea typeface="+mj-ea"/>
                <a:cs typeface="+mj-cs"/>
              </a:rPr>
              <a:t>     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여름철 적정 냉방온도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26-28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도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/ 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겨울철 적정 난방온도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18-20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도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pPr lvl="0">
              <a:spcBef>
                <a:spcPct val="0"/>
              </a:spcBef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온도를 너무 높이거나 낮추지 않아요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 </a:t>
            </a:r>
          </a:p>
          <a:p>
            <a:pPr lvl="0">
              <a:spcBef>
                <a:spcPct val="0"/>
              </a:spcBef>
            </a:pP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     (1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도 높이거나 낮추려면 에너지 사용 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7% </a:t>
            </a:r>
            <a:r>
              <a:rPr lang="ko-KR" altLang="en-US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증가</a:t>
            </a:r>
            <a:r>
              <a:rPr lang="en-US" altLang="ko-KR" sz="1200" b="1" spc="-15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7" name="그림 6" descr="삽화_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988840"/>
            <a:ext cx="4320480" cy="432048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27584" y="476672"/>
            <a:ext cx="7560840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28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내가 할 수 있는 일부터 하나씩</a:t>
            </a:r>
          </a:p>
          <a:p>
            <a:pPr lvl="0" algn="ctr">
              <a:spcBef>
                <a:spcPct val="0"/>
              </a:spcBef>
            </a:pP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3</a:t>
            </a: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층 이하는 걸어 다니고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대중교통을 이용해요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4788024" y="2780928"/>
            <a:ext cx="4392488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엘리베이터 홀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짝수 운행을 실시하고 </a:t>
            </a:r>
          </a:p>
          <a:p>
            <a:pPr lvl="0">
              <a:spcBef>
                <a:spcPct val="0"/>
              </a:spcBef>
            </a:pP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   3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층 이하의 계단은 걸어 다녀요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 </a:t>
            </a:r>
          </a:p>
          <a:p>
            <a:pPr lvl="0">
              <a:spcBef>
                <a:spcPct val="0"/>
              </a:spcBef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지하철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, </a:t>
            </a: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버스 같은 대중교통 이용을 생활화하고 </a:t>
            </a:r>
          </a:p>
          <a:p>
            <a:pPr lvl="0">
              <a:spcBef>
                <a:spcPct val="0"/>
              </a:spcBef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   가까운 거리는 </a:t>
            </a:r>
            <a:r>
              <a:rPr lang="ko-KR" altLang="en-US" sz="1600" spc="-150" dirty="0" err="1" smtClean="0">
                <a:latin typeface="+mj-lt"/>
                <a:ea typeface="+mj-ea"/>
                <a:cs typeface="+mj-cs"/>
              </a:rPr>
              <a:t>걸어다녀요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</a:p>
          <a:p>
            <a:pPr lvl="0">
              <a:spcBef>
                <a:spcPct val="0"/>
              </a:spcBef>
            </a:pPr>
            <a:endParaRPr lang="en-US" altLang="ko-KR" sz="1600" spc="-150" dirty="0" smtClean="0"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삽화_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2348880"/>
            <a:ext cx="4159489" cy="432048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추가_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4653136"/>
            <a:ext cx="4464496" cy="1710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990014"/>
            <a:ext cx="691276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급격하게 늘어나는 전력수요로</a:t>
            </a:r>
          </a:p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올 겨울 전력부족 위기가</a:t>
            </a:r>
          </a:p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예상되고 있습니다</a:t>
            </a:r>
            <a:r>
              <a:rPr lang="en-US" altLang="ko-KR" spc="-15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altLang="ko-KR" spc="-150" dirty="0" smtClean="0">
              <a:solidFill>
                <a:schemeClr val="bg1"/>
              </a:solidFill>
            </a:endParaRPr>
          </a:p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지속되는 고유가</a:t>
            </a:r>
            <a:r>
              <a:rPr lang="en-US" altLang="ko-KR" spc="-150" dirty="0" smtClean="0">
                <a:solidFill>
                  <a:schemeClr val="bg1"/>
                </a:solidFill>
              </a:rPr>
              <a:t>, </a:t>
            </a:r>
            <a:r>
              <a:rPr lang="ko-KR" altLang="en-US" spc="-150" dirty="0" smtClean="0">
                <a:solidFill>
                  <a:schemeClr val="bg1"/>
                </a:solidFill>
              </a:rPr>
              <a:t>전력부족 위기를 </a:t>
            </a:r>
          </a:p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극복할 수 있는 가장 쉬운 방법은 함께하는 </a:t>
            </a:r>
          </a:p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절전실천 행동입니다</a:t>
            </a:r>
            <a:r>
              <a:rPr lang="en-US" altLang="ko-KR" spc="-15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ko-KR" altLang="en-US" spc="-150" dirty="0" smtClean="0">
                <a:solidFill>
                  <a:schemeClr val="bg1"/>
                </a:solidFill>
              </a:rPr>
              <a:t>온 국민이 함께했던 금 모으기 운동과 같이 </a:t>
            </a:r>
          </a:p>
          <a:p>
            <a:pPr algn="ctr"/>
            <a:endParaRPr lang="ko-KR" altLang="en-US" spc="-150" dirty="0" smtClean="0"/>
          </a:p>
          <a:p>
            <a:pPr algn="ctr"/>
            <a:r>
              <a:rPr lang="ko-KR" altLang="en-US" sz="2800" spc="-150" dirty="0" smtClean="0">
                <a:solidFill>
                  <a:srgbClr val="FFFF00"/>
                </a:solidFill>
              </a:rPr>
              <a:t>가정과 학교에서 </a:t>
            </a:r>
          </a:p>
          <a:p>
            <a:pPr algn="ctr"/>
            <a:r>
              <a:rPr lang="ko-KR" altLang="en-US" sz="2800" spc="-150" dirty="0" smtClean="0">
                <a:solidFill>
                  <a:srgbClr val="FF0000"/>
                </a:solidFill>
              </a:rPr>
              <a:t>절전운동</a:t>
            </a:r>
            <a:r>
              <a:rPr lang="ko-KR" altLang="en-US" sz="2800" spc="-150" dirty="0" smtClean="0">
                <a:solidFill>
                  <a:srgbClr val="FFFF00"/>
                </a:solidFill>
              </a:rPr>
              <a:t>에 참여합시다</a:t>
            </a:r>
            <a:r>
              <a:rPr lang="en-US" altLang="ko-KR" sz="2800" spc="-150" dirty="0" smtClean="0">
                <a:solidFill>
                  <a:srgbClr val="FFFF00"/>
                </a:solidFill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827584" y="404664"/>
            <a:ext cx="756084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전력위기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, 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다른 나라 이야기가 아닙니다</a:t>
            </a:r>
            <a:r>
              <a:rPr lang="en-US" altLang="ko-KR" sz="40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323528" y="4653136"/>
            <a:ext cx="8424936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우리나라에서는 금년 </a:t>
            </a:r>
            <a:r>
              <a:rPr lang="en-US" altLang="ko-KR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12</a:t>
            </a:r>
            <a:r>
              <a:rPr lang="ko-KR" altLang="en-US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월부터 내년 </a:t>
            </a:r>
            <a:r>
              <a:rPr lang="en-US" altLang="ko-KR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</a:t>
            </a:r>
            <a:r>
              <a:rPr lang="ko-KR" altLang="en-US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월까지 </a:t>
            </a:r>
            <a:endParaRPr lang="en-US" altLang="ko-KR" sz="2000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모든 국민이 함께하는 “절전운동”을 펼치고 있습니다</a:t>
            </a:r>
            <a:r>
              <a:rPr lang="en-US" altLang="ko-KR" sz="2000" spc="-15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lvl="0" algn="ctr">
              <a:spcBef>
                <a:spcPct val="0"/>
              </a:spcBef>
            </a:pPr>
            <a:endParaRPr lang="en-US" altLang="ko-KR" sz="2000" spc="-150" dirty="0" smtClean="0"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겨울철 전력부족사태를 방지하고 국민불편과 피해를 최소화하기 위해서는</a:t>
            </a:r>
          </a:p>
          <a:p>
            <a:pPr lvl="0" algn="ctr">
              <a:spcBef>
                <a:spcPct val="0"/>
              </a:spcBef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절전이 가정과 학교에서 필수적인 생활로 정착되어야 하고 우리 학생들의</a:t>
            </a:r>
          </a:p>
          <a:p>
            <a:pPr lvl="0" algn="ctr">
              <a:spcBef>
                <a:spcPct val="0"/>
              </a:spcBef>
            </a:pPr>
            <a:r>
              <a:rPr lang="ko-KR" altLang="en-US" sz="1600" spc="-150" dirty="0" smtClean="0">
                <a:latin typeface="+mj-lt"/>
                <a:ea typeface="+mj-ea"/>
                <a:cs typeface="+mj-cs"/>
              </a:rPr>
              <a:t>적극적인 협조가 절실합니다</a:t>
            </a:r>
            <a:r>
              <a:rPr lang="en-US" altLang="ko-KR" sz="1600" spc="-150" dirty="0" smtClean="0">
                <a:latin typeface="+mj-lt"/>
                <a:ea typeface="+mj-ea"/>
                <a:cs typeface="+mj-cs"/>
              </a:rPr>
              <a:t>.</a:t>
            </a:r>
            <a:endParaRPr lang="en-US" altLang="ko-KR" sz="1200" b="1" spc="-15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195736" y="2132856"/>
            <a:ext cx="4824536" cy="25202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 descr="추가_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64387" y="2276872"/>
            <a:ext cx="4439861" cy="23762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827584" y="548680"/>
            <a:ext cx="756084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2800" spc="-300" dirty="0" smtClean="0">
                <a:solidFill>
                  <a:schemeClr val="bg1"/>
                </a:solidFill>
              </a:rPr>
              <a:t>전력 사용량이 급증하는 시간대</a:t>
            </a:r>
            <a:endParaRPr lang="en-US" altLang="ko-KR" sz="2800" spc="-300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0"/>
              </a:spcBef>
            </a:pPr>
            <a:r>
              <a:rPr lang="en-US" altLang="ko-KR" sz="2800" spc="-150" dirty="0" smtClean="0">
                <a:solidFill>
                  <a:schemeClr val="bg1"/>
                </a:solidFill>
              </a:rPr>
              <a:t>(10~12</a:t>
            </a:r>
            <a:r>
              <a:rPr lang="ko-KR" altLang="en-US" sz="2800" spc="-150" dirty="0" smtClean="0">
                <a:solidFill>
                  <a:schemeClr val="bg1"/>
                </a:solidFill>
              </a:rPr>
              <a:t>시</a:t>
            </a:r>
            <a:r>
              <a:rPr lang="en-US" altLang="ko-KR" sz="2800" spc="-150" dirty="0" smtClean="0">
                <a:solidFill>
                  <a:schemeClr val="bg1"/>
                </a:solidFill>
              </a:rPr>
              <a:t>, 17~19</a:t>
            </a:r>
            <a:r>
              <a:rPr lang="ko-KR" altLang="en-US" sz="2800" spc="-150" dirty="0" smtClean="0">
                <a:solidFill>
                  <a:schemeClr val="bg1"/>
                </a:solidFill>
              </a:rPr>
              <a:t>시</a:t>
            </a:r>
            <a:r>
              <a:rPr lang="en-US" altLang="ko-KR" sz="2800" spc="-150" dirty="0" smtClean="0">
                <a:solidFill>
                  <a:schemeClr val="bg1"/>
                </a:solidFill>
              </a:rPr>
              <a:t>)</a:t>
            </a:r>
          </a:p>
          <a:p>
            <a:pPr lvl="0" algn="ctr">
              <a:spcBef>
                <a:spcPct val="0"/>
              </a:spcBef>
            </a:pPr>
            <a:r>
              <a:rPr lang="ko-KR" altLang="en-US" sz="4000" spc="-300" dirty="0" smtClean="0">
                <a:solidFill>
                  <a:srgbClr val="FFFF00"/>
                </a:solidFill>
              </a:rPr>
              <a:t>전기사용을 최대한 자제합니다</a:t>
            </a:r>
            <a:r>
              <a:rPr lang="en-US" altLang="ko-KR" sz="4000" spc="-300" dirty="0" smtClean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611560" y="4464496"/>
            <a:ext cx="7920880" cy="22048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solidFill>
                  <a:prstClr val="black"/>
                </a:solidFill>
              </a:rPr>
              <a:t> 겨울철에는 하루 중 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10</a:t>
            </a:r>
            <a:r>
              <a:rPr lang="ko-KR" altLang="en-US" sz="1600" spc="-150" dirty="0" smtClean="0">
                <a:solidFill>
                  <a:prstClr val="black"/>
                </a:solidFill>
              </a:rPr>
              <a:t>시부터 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12</a:t>
            </a:r>
            <a:r>
              <a:rPr lang="ko-KR" altLang="en-US" sz="1600" spc="-150" dirty="0" smtClean="0">
                <a:solidFill>
                  <a:prstClr val="black"/>
                </a:solidFill>
              </a:rPr>
              <a:t>시까지와 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17</a:t>
            </a:r>
            <a:r>
              <a:rPr lang="ko-KR" altLang="en-US" sz="1600" spc="-150" dirty="0" smtClean="0">
                <a:solidFill>
                  <a:prstClr val="black"/>
                </a:solidFill>
              </a:rPr>
              <a:t>시부터 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19</a:t>
            </a:r>
            <a:r>
              <a:rPr lang="ko-KR" altLang="en-US" sz="1600" spc="-150" dirty="0" smtClean="0">
                <a:solidFill>
                  <a:prstClr val="black"/>
                </a:solidFill>
              </a:rPr>
              <a:t>시까지 </a:t>
            </a:r>
            <a:endParaRPr lang="en-US" altLang="ko-KR" sz="1600" spc="-150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spc="-150" dirty="0" smtClean="0">
                <a:solidFill>
                  <a:prstClr val="black"/>
                </a:solidFill>
              </a:rPr>
              <a:t>전력수요가 가장 많은 시간대입니다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. </a:t>
            </a:r>
          </a:p>
          <a:p>
            <a:pPr lvl="0" algn="ctr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0"/>
              </a:spcBef>
              <a:buBlip>
                <a:blip r:embed="rId3"/>
              </a:buBlip>
            </a:pPr>
            <a:r>
              <a:rPr lang="ko-KR" altLang="en-US" sz="1600" spc="-150" dirty="0" smtClean="0">
                <a:solidFill>
                  <a:prstClr val="black"/>
                </a:solidFill>
              </a:rPr>
              <a:t> 최대전력수요 증가로 예비전력이 부족해지면 전력공급이 중단되어 </a:t>
            </a:r>
            <a:endParaRPr lang="en-US" altLang="ko-KR" sz="1600" spc="-150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spc="-150" dirty="0" smtClean="0">
                <a:solidFill>
                  <a:prstClr val="black"/>
                </a:solidFill>
              </a:rPr>
              <a:t>일부 지역이 정전될 우려가 있습니다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.</a:t>
            </a:r>
          </a:p>
          <a:p>
            <a:pPr lvl="0" algn="ctr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0"/>
              </a:spcBef>
              <a:buBlip>
                <a:blip r:embed="rId3"/>
              </a:buBlip>
            </a:pPr>
            <a:r>
              <a:rPr lang="en-US" altLang="ko-KR" sz="1600" spc="-150" dirty="0" smtClean="0">
                <a:solidFill>
                  <a:prstClr val="black"/>
                </a:solidFill>
              </a:rPr>
              <a:t> </a:t>
            </a:r>
            <a:r>
              <a:rPr lang="ko-KR" altLang="en-US" sz="1600" spc="-150" dirty="0" smtClean="0">
                <a:solidFill>
                  <a:prstClr val="black"/>
                </a:solidFill>
              </a:rPr>
              <a:t>이 시간에는 꼭 필요하지 않은 전기사용을 억제하고 전기난방을 </a:t>
            </a:r>
            <a:endParaRPr lang="en-US" altLang="ko-KR" sz="1600" spc="-150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1600" spc="-150" dirty="0" smtClean="0">
                <a:solidFill>
                  <a:prstClr val="black"/>
                </a:solidFill>
              </a:rPr>
              <a:t>최대한 자제함으로써 전력수급을 안정화시켜야 합니다</a:t>
            </a:r>
            <a:r>
              <a:rPr lang="en-US" altLang="ko-KR" sz="1600" spc="-150" dirty="0" smtClean="0">
                <a:solidFill>
                  <a:prstClr val="black"/>
                </a:solidFill>
              </a:rPr>
              <a:t>.</a:t>
            </a:r>
          </a:p>
          <a:p>
            <a:pPr lvl="0" algn="ctr">
              <a:spcBef>
                <a:spcPct val="0"/>
              </a:spcBef>
              <a:buBlip>
                <a:blip r:embed="rId3"/>
              </a:buBlip>
            </a:pPr>
            <a:endParaRPr lang="en-US" altLang="ko-KR" sz="1600" spc="-150" dirty="0" smtClean="0">
              <a:solidFill>
                <a:prstClr val="black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95736" y="2276872"/>
            <a:ext cx="4824536" cy="2016224"/>
            <a:chOff x="2195736" y="2276872"/>
            <a:chExt cx="4824536" cy="2016224"/>
          </a:xfrm>
        </p:grpSpPr>
        <p:sp>
          <p:nvSpPr>
            <p:cNvPr id="7" name="직사각형 6"/>
            <p:cNvSpPr/>
            <p:nvPr/>
          </p:nvSpPr>
          <p:spPr>
            <a:xfrm>
              <a:off x="2195736" y="2276872"/>
              <a:ext cx="4824536" cy="201622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 descr="추가_03.png"/>
            <p:cNvPicPr>
              <a:picLocks noChangeAspect="1"/>
            </p:cNvPicPr>
            <p:nvPr/>
          </p:nvPicPr>
          <p:blipFill>
            <a:blip r:embed="rId4" cstate="print"/>
            <a:srcRect l="3077" t="11205" r="3077" b="7104"/>
            <a:stretch>
              <a:fillRect/>
            </a:stretch>
          </p:blipFill>
          <p:spPr>
            <a:xfrm>
              <a:off x="2411760" y="2492896"/>
              <a:ext cx="4392488" cy="165618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 txBox="1">
            <a:spLocks/>
          </p:cNvSpPr>
          <p:nvPr/>
        </p:nvSpPr>
        <p:spPr>
          <a:xfrm>
            <a:off x="899592" y="1916832"/>
            <a:ext cx="7560840" cy="2880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o-KR" altLang="en-US" sz="32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지구를 </a:t>
            </a:r>
            <a:r>
              <a:rPr lang="ko-KR" altLang="en-US" sz="32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지키는 일에 </a:t>
            </a:r>
            <a:endParaRPr lang="en-US" altLang="ko-KR" sz="3200" spc="-300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3200" spc="-300" dirty="0" smtClean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모두 함께 동참해요 </a:t>
            </a:r>
            <a:endParaRPr lang="en-US" altLang="ko-KR" sz="3200" spc="-300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endParaRPr lang="en-US" altLang="ko-KR" sz="3200" spc="-300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ko-KR" altLang="en-US" sz="32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감사합니다</a:t>
            </a:r>
            <a:r>
              <a:rPr lang="en-US" altLang="ko-KR" sz="3200" spc="-3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3203848" y="4941168"/>
            <a:ext cx="3456384" cy="720080"/>
            <a:chOff x="3347864" y="4941168"/>
            <a:chExt cx="3456384" cy="720080"/>
          </a:xfrm>
        </p:grpSpPr>
        <p:sp>
          <p:nvSpPr>
            <p:cNvPr id="4" name="제목 1"/>
            <p:cNvSpPr txBox="1">
              <a:spLocks/>
            </p:cNvSpPr>
            <p:nvPr/>
          </p:nvSpPr>
          <p:spPr>
            <a:xfrm>
              <a:off x="3347864" y="4941168"/>
              <a:ext cx="3456384" cy="7200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lvl="0">
                <a:lnSpc>
                  <a:spcPct val="150000"/>
                </a:lnSpc>
                <a:spcBef>
                  <a:spcPct val="0"/>
                </a:spcBef>
              </a:pPr>
              <a:r>
                <a:rPr lang="ko-KR" altLang="en-US" sz="1400" b="1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감수 </a:t>
              </a:r>
              <a:r>
                <a:rPr lang="en-US" altLang="ko-KR" sz="1400" b="1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:</a:t>
              </a:r>
            </a:p>
            <a:p>
              <a:pPr lvl="0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ko-KR" sz="1300" dirty="0" smtClean="0"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 </a:t>
              </a:r>
            </a:p>
          </p:txBody>
        </p:sp>
        <p:pic>
          <p:nvPicPr>
            <p:cNvPr id="5122" name="Picture 2" descr="에너지기후변화교육학회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tretch>
              <a:fillRect/>
            </a:stretch>
          </p:blipFill>
          <p:spPr bwMode="auto">
            <a:xfrm>
              <a:off x="3923928" y="4941168"/>
              <a:ext cx="2220817" cy="49496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3006</TotalTime>
  <Words>1571</Words>
  <Application>Microsoft Office PowerPoint</Application>
  <PresentationFormat>화면 슬라이드 쇼(4:3)</PresentationFormat>
  <Paragraphs>320</Paragraphs>
  <Slides>29</Slides>
  <Notes>19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29</vt:i4>
      </vt:variant>
    </vt:vector>
  </HeadingPairs>
  <TitlesOfParts>
    <vt:vector size="31" baseType="lpstr">
      <vt:lpstr>Office 테마</vt:lpstr>
      <vt:lpstr>디자인 사용자 지정</vt:lpstr>
      <vt:lpstr>슬라이드 1</vt:lpstr>
      <vt:lpstr>2011년 9월  전국적 정전상태가 발생했다!</vt:lpstr>
      <vt:lpstr>우리 생활이 완전히  멈춰버릴지도 모른다!  </vt:lpstr>
      <vt:lpstr>왜?  에너지가 부족하기 때문에 </vt:lpstr>
      <vt:lpstr>세계가 처한 에너지 상황 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jihyun kim</dc:creator>
  <cp:lastModifiedBy>정희봉</cp:lastModifiedBy>
  <cp:revision>290</cp:revision>
  <dcterms:created xsi:type="dcterms:W3CDTF">2011-11-28T06:42:20Z</dcterms:created>
  <dcterms:modified xsi:type="dcterms:W3CDTF">2011-12-15T04:49:50Z</dcterms:modified>
</cp:coreProperties>
</file>